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7" r:id="rId3"/>
    <p:sldId id="338" r:id="rId4"/>
    <p:sldId id="388" r:id="rId5"/>
    <p:sldId id="389" r:id="rId6"/>
    <p:sldId id="272" r:id="rId7"/>
    <p:sldId id="380" r:id="rId8"/>
    <p:sldId id="381" r:id="rId9"/>
    <p:sldId id="382" r:id="rId10"/>
    <p:sldId id="383" r:id="rId11"/>
    <p:sldId id="384" r:id="rId12"/>
    <p:sldId id="385" r:id="rId13"/>
    <p:sldId id="386" r:id="rId14"/>
    <p:sldId id="390" r:id="rId15"/>
    <p:sldId id="371" r:id="rId16"/>
    <p:sldId id="374" r:id="rId17"/>
    <p:sldId id="373" r:id="rId18"/>
    <p:sldId id="375" r:id="rId19"/>
    <p:sldId id="376" r:id="rId20"/>
    <p:sldId id="377" r:id="rId21"/>
    <p:sldId id="378" r:id="rId22"/>
    <p:sldId id="379" r:id="rId23"/>
    <p:sldId id="331" r:id="rId24"/>
    <p:sldId id="343" r:id="rId25"/>
    <p:sldId id="344" r:id="rId26"/>
    <p:sldId id="345" r:id="rId27"/>
    <p:sldId id="346" r:id="rId28"/>
    <p:sldId id="348" r:id="rId29"/>
    <p:sldId id="349" r:id="rId30"/>
    <p:sldId id="350" r:id="rId31"/>
    <p:sldId id="351" r:id="rId32"/>
    <p:sldId id="352" r:id="rId33"/>
    <p:sldId id="353" r:id="rId34"/>
    <p:sldId id="354" r:id="rId35"/>
    <p:sldId id="355" r:id="rId36"/>
    <p:sldId id="356" r:id="rId37"/>
    <p:sldId id="357" r:id="rId38"/>
    <p:sldId id="358" r:id="rId39"/>
    <p:sldId id="387" r:id="rId40"/>
    <p:sldId id="359" r:id="rId41"/>
    <p:sldId id="360" r:id="rId42"/>
    <p:sldId id="361" r:id="rId43"/>
    <p:sldId id="362" r:id="rId44"/>
    <p:sldId id="363" r:id="rId45"/>
    <p:sldId id="364" r:id="rId46"/>
    <p:sldId id="365" r:id="rId47"/>
    <p:sldId id="366" r:id="rId48"/>
    <p:sldId id="367" r:id="rId49"/>
    <p:sldId id="368" r:id="rId50"/>
    <p:sldId id="36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EB"/>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4676"/>
  </p:normalViewPr>
  <p:slideViewPr>
    <p:cSldViewPr snapToGrid="0" snapToObjects="1">
      <p:cViewPr varScale="1">
        <p:scale>
          <a:sx n="115" d="100"/>
          <a:sy n="115" d="100"/>
        </p:scale>
        <p:origin x="2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9080-6412-3941-9303-C4070F3E2E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21BAE76-F586-E542-BD67-4231B44367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3F254-1635-D845-9108-3AA870E632C5}"/>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D4408748-FD51-3941-B124-791924C29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3938A-E5BA-CA45-B395-E809CB90C316}"/>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191162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844F-CBBA-B64E-BACA-BDEDF3F959C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9C2CDED-0661-064E-B195-C1731372A36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7632AA-B497-FD42-9BC2-50A5698CCB67}"/>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7C38047E-D6AE-AC40-ADF7-77AD7CE2C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68999-7155-3940-A7A6-426F7B18ACA2}"/>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105643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AD2C5-8D91-FA41-9A10-72A0FAF7F65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22EFDE-4929-114A-B08C-3724F6A8D6F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43F937-2A37-3245-B902-7DB1721376E5}"/>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5400E391-B444-B049-BEA8-B10E0E48E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AF572-C844-794D-912B-A693570D6128}"/>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379339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37FC-2799-FC40-8AB9-0BEE80515F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93C013-1B8D-B04B-9DB6-5324095AED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25ACFD-CB8A-EC47-AEF7-6E3BD3E73390}"/>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2D742947-446C-C745-8840-5AED6DF80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FF7AE-7D9F-4F48-8C0F-1A2556C4CF31}"/>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344201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1634-8A20-074C-8A81-D34FCB9A24F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BA467C2-882A-A44E-BF6B-D9BA6DB212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9AB799-1ADE-1941-BFF6-48CD17F9F8B8}"/>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C8AFA9D5-92B8-BA4A-A3DE-3937EFAFE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0B324-8E6A-1441-8A69-7EB6F04595D1}"/>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69730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39B7-A5BE-CC47-9769-06F1A045A6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5518C2-3C8A-5E4D-9673-8409507895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89BE564-58DB-5B40-9B1C-1B1A40E97E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D941D3-415C-9546-8573-E187379F0440}"/>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6" name="Footer Placeholder 5">
            <a:extLst>
              <a:ext uri="{FF2B5EF4-FFF2-40B4-BE49-F238E27FC236}">
                <a16:creationId xmlns:a16="http://schemas.microsoft.com/office/drawing/2014/main" id="{F9637B36-B609-3A4F-88C8-E216676EF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366AC-FD4C-344A-81C2-09CB8269DEEF}"/>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400390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B38D-4135-1D49-BD7A-D26F40EB86B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03D6F2-D0C2-8F4E-8598-F6A8D9AA7B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16DBC3-6385-5F44-B5DE-C9C0FBDA81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A2DE690-7782-4544-9E5D-221417B1B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408665-1297-244A-801C-21195AF05E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C12F4E6-D6AB-C845-9372-49995868F9F9}"/>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8" name="Footer Placeholder 7">
            <a:extLst>
              <a:ext uri="{FF2B5EF4-FFF2-40B4-BE49-F238E27FC236}">
                <a16:creationId xmlns:a16="http://schemas.microsoft.com/office/drawing/2014/main" id="{E904527E-96FF-DB43-8BD7-2C75284B5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7D383-0BC0-2F4F-B557-B889E68374E4}"/>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309846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62C4-15F2-7B4E-9AE8-43D868E888B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61E12E1-A0FF-BB49-8C6A-18AB04091233}"/>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4" name="Footer Placeholder 3">
            <a:extLst>
              <a:ext uri="{FF2B5EF4-FFF2-40B4-BE49-F238E27FC236}">
                <a16:creationId xmlns:a16="http://schemas.microsoft.com/office/drawing/2014/main" id="{70F53EE5-8B1F-2441-98AB-7C0B6A9E5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75A0FF-E595-C348-88BA-6ECCFD238CBE}"/>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323177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0215E-7903-A847-BB4E-30517F513731}"/>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3" name="Footer Placeholder 2">
            <a:extLst>
              <a:ext uri="{FF2B5EF4-FFF2-40B4-BE49-F238E27FC236}">
                <a16:creationId xmlns:a16="http://schemas.microsoft.com/office/drawing/2014/main" id="{D9273CCF-69AB-6945-B295-A06FCAC9B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975252-5AFA-B740-B8E9-985FF7462EC9}"/>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22099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CA9D-A15B-7746-8137-1AF376FF3A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FC7AC64-FDAA-A24C-8201-A840D58AE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8A425CA-3605-2444-A033-9F49F3930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251C0A-DF99-5B47-9029-56D176A50901}"/>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6" name="Footer Placeholder 5">
            <a:extLst>
              <a:ext uri="{FF2B5EF4-FFF2-40B4-BE49-F238E27FC236}">
                <a16:creationId xmlns:a16="http://schemas.microsoft.com/office/drawing/2014/main" id="{D0F85D14-139D-6348-B512-0008ECD4B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F4311-01A1-1144-980E-4BB3D98E1631}"/>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216807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7485-B24D-1444-8E32-BB579CC6CC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B05B3AC-946C-074B-8752-F0B649489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29A1C8-A4B2-A74D-9BDB-3005C249A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A455F3-D872-B041-9B72-0D2F4CD0B5DB}"/>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6" name="Footer Placeholder 5">
            <a:extLst>
              <a:ext uri="{FF2B5EF4-FFF2-40B4-BE49-F238E27FC236}">
                <a16:creationId xmlns:a16="http://schemas.microsoft.com/office/drawing/2014/main" id="{31B0B229-FA1F-2240-B51D-351906B1D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B8766-D5AF-0A45-948F-BDEC3B33EDC7}"/>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131219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40883-C70E-4B4D-AF4C-C88A38E00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699F60-094C-014E-9DF1-51F02AB20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72DC74-2833-0642-A517-40260140B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554BDD79-7552-F34B-80A0-1962A43CC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658195-2F46-3C48-827C-1D954A4E8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E5F2-4418-364E-95B7-7BBC586E79E2}" type="slidenum">
              <a:rPr lang="en-US" smtClean="0"/>
              <a:t>‹#›</a:t>
            </a:fld>
            <a:endParaRPr lang="en-US"/>
          </a:p>
        </p:txBody>
      </p:sp>
    </p:spTree>
    <p:extLst>
      <p:ext uri="{BB962C8B-B14F-4D97-AF65-F5344CB8AC3E}">
        <p14:creationId xmlns:p14="http://schemas.microsoft.com/office/powerpoint/2010/main" val="3508817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ack texture">
            <a:extLst>
              <a:ext uri="{FF2B5EF4-FFF2-40B4-BE49-F238E27FC236}">
                <a16:creationId xmlns:a16="http://schemas.microsoft.com/office/drawing/2014/main" id="{2FC20BD0-2656-2A45-9C26-6D0FC108BF68}"/>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EA505FE4-7AD3-574A-955C-1476B925FD35}"/>
              </a:ext>
            </a:extLst>
          </p:cNvPr>
          <p:cNvSpPr>
            <a:spLocks noGrp="1"/>
          </p:cNvSpPr>
          <p:nvPr>
            <p:ph type="ctrTitle"/>
          </p:nvPr>
        </p:nvSpPr>
        <p:spPr>
          <a:xfrm>
            <a:off x="1524000" y="1122362"/>
            <a:ext cx="9144000" cy="2900518"/>
          </a:xfrm>
        </p:spPr>
        <p:txBody>
          <a:bodyPr>
            <a:normAutofit/>
          </a:bodyPr>
          <a:lstStyle/>
          <a:p>
            <a:r>
              <a:rPr lang="en-US" sz="5600" b="1" dirty="0">
                <a:solidFill>
                  <a:srgbClr val="FFFFFF"/>
                </a:solidFill>
                <a:latin typeface="Cambria" panose="02040503050406030204" pitchFamily="18" charset="0"/>
              </a:rPr>
              <a:t>Shalom School of Theology</a:t>
            </a:r>
            <a:br>
              <a:rPr lang="en-US" sz="5600" b="1" dirty="0">
                <a:solidFill>
                  <a:srgbClr val="FFFFFF"/>
                </a:solidFill>
                <a:latin typeface="Cambria" panose="02040503050406030204" pitchFamily="18" charset="0"/>
              </a:rPr>
            </a:br>
            <a:r>
              <a:rPr lang="en-US" sz="5600" b="1" dirty="0">
                <a:solidFill>
                  <a:srgbClr val="FFFFFF"/>
                </a:solidFill>
                <a:latin typeface="Cambria" panose="02040503050406030204" pitchFamily="18" charset="0"/>
              </a:rPr>
              <a:t>(SSOT)</a:t>
            </a:r>
            <a:br>
              <a:rPr lang="en-US" sz="5600" b="1" dirty="0">
                <a:solidFill>
                  <a:srgbClr val="FFFFFF"/>
                </a:solidFill>
                <a:latin typeface="Cambria" panose="02040503050406030204" pitchFamily="18" charset="0"/>
              </a:rPr>
            </a:br>
            <a:endParaRPr lang="en-US" sz="5600" b="1" dirty="0">
              <a:solidFill>
                <a:srgbClr val="FFFFFF"/>
              </a:solidFill>
              <a:latin typeface="Cambria" panose="02040503050406030204" pitchFamily="18" charset="0"/>
            </a:endParaRPr>
          </a:p>
        </p:txBody>
      </p:sp>
      <p:sp>
        <p:nvSpPr>
          <p:cNvPr id="3" name="Subtitle 2">
            <a:extLst>
              <a:ext uri="{FF2B5EF4-FFF2-40B4-BE49-F238E27FC236}">
                <a16:creationId xmlns:a16="http://schemas.microsoft.com/office/drawing/2014/main" id="{67454DDD-BCEC-2A48-A1FF-94E68D45A898}"/>
              </a:ext>
            </a:extLst>
          </p:cNvPr>
          <p:cNvSpPr>
            <a:spLocks noGrp="1"/>
          </p:cNvSpPr>
          <p:nvPr>
            <p:ph type="subTitle" idx="1"/>
          </p:nvPr>
        </p:nvSpPr>
        <p:spPr>
          <a:xfrm>
            <a:off x="1524000" y="3714750"/>
            <a:ext cx="9144000" cy="1543049"/>
          </a:xfrm>
        </p:spPr>
        <p:txBody>
          <a:bodyPr>
            <a:normAutofit fontScale="55000" lnSpcReduction="20000"/>
          </a:bodyPr>
          <a:lstStyle/>
          <a:p>
            <a:br>
              <a:rPr lang="en-US" sz="1500" dirty="0">
                <a:solidFill>
                  <a:srgbClr val="FFFFFF"/>
                </a:solidFill>
              </a:rPr>
            </a:br>
            <a:r>
              <a:rPr lang="en-US" sz="6700" b="1" dirty="0">
                <a:solidFill>
                  <a:srgbClr val="00B0F0"/>
                </a:solidFill>
                <a:latin typeface="Cambria" panose="02040503050406030204" pitchFamily="18" charset="0"/>
              </a:rPr>
              <a:t>1689 Baptist Confession of Faith</a:t>
            </a:r>
            <a:br>
              <a:rPr lang="en-US" sz="6700" b="1" dirty="0">
                <a:solidFill>
                  <a:srgbClr val="00B0F0"/>
                </a:solidFill>
                <a:latin typeface="Cambria" panose="02040503050406030204" pitchFamily="18" charset="0"/>
              </a:rPr>
            </a:br>
            <a:endParaRPr lang="en-US" sz="6700" b="1" dirty="0">
              <a:solidFill>
                <a:srgbClr val="00B0F0"/>
              </a:solidFill>
              <a:latin typeface="Cambria" panose="02040503050406030204" pitchFamily="18" charset="0"/>
            </a:endParaRPr>
          </a:p>
          <a:p>
            <a:r>
              <a:rPr lang="en-US" sz="6700" b="1" dirty="0">
                <a:solidFill>
                  <a:srgbClr val="00B0F0"/>
                </a:solidFill>
                <a:latin typeface="Cambria" panose="02040503050406030204" pitchFamily="18" charset="0"/>
              </a:rPr>
              <a:t>Chapter 5 ~ </a:t>
            </a:r>
            <a:r>
              <a:rPr lang="en-US" sz="6700" b="1" i="1" dirty="0">
                <a:solidFill>
                  <a:srgbClr val="00B0F0"/>
                </a:solidFill>
                <a:latin typeface="Cambria" panose="02040503050406030204" pitchFamily="18" charset="0"/>
              </a:rPr>
              <a:t>Of Divine Providence</a:t>
            </a:r>
            <a:endParaRPr lang="en-US" sz="6700" b="1" dirty="0">
              <a:solidFill>
                <a:srgbClr val="00B0F0"/>
              </a:solidFill>
              <a:latin typeface="Cambria" panose="02040503050406030204" pitchFamily="18" charset="0"/>
            </a:endParaRPr>
          </a:p>
        </p:txBody>
      </p:sp>
    </p:spTree>
    <p:extLst>
      <p:ext uri="{BB962C8B-B14F-4D97-AF65-F5344CB8AC3E}">
        <p14:creationId xmlns:p14="http://schemas.microsoft.com/office/powerpoint/2010/main" val="19778316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DCD19FE9-082A-6648-B05D-2C95D79B96F7}"/>
              </a:ext>
            </a:extLst>
          </p:cNvPr>
          <p:cNvSpPr/>
          <p:nvPr/>
        </p:nvSpPr>
        <p:spPr>
          <a:xfrm>
            <a:off x="150492" y="122477"/>
            <a:ext cx="11601449" cy="1989712"/>
          </a:xfrm>
          <a:prstGeom prst="rect">
            <a:avLst/>
          </a:prstGeom>
        </p:spPr>
        <p:txBody>
          <a:bodyPr wrap="square">
            <a:spAutoFit/>
          </a:bodyPr>
          <a:lstStyle/>
          <a:p>
            <a:pPr algn="just">
              <a:lnSpc>
                <a:spcPts val="3000"/>
              </a:lnSpc>
            </a:pPr>
            <a:r>
              <a:rPr lang="en-SG" sz="2400" b="1" dirty="0">
                <a:solidFill>
                  <a:srgbClr val="00FFEB"/>
                </a:solidFill>
                <a:latin typeface="Cambria" panose="02040503050406030204" pitchFamily="18" charset="0"/>
              </a:rPr>
              <a:t>C5 Para 2. </a:t>
            </a:r>
            <a:r>
              <a:rPr lang="en-SG" sz="2400" b="1" i="1" dirty="0">
                <a:solidFill>
                  <a:srgbClr val="00FFEB"/>
                </a:solidFill>
                <a:latin typeface="Cambria" panose="02040503050406030204" pitchFamily="18" charset="0"/>
              </a:rPr>
              <a:t>Although in relation to the foreknowledge and decree of God, the first cause, all things come to pass immutably and infallibly; so that there is not anything befalls any by chance, or without his providence; yet by the same providence he </a:t>
            </a:r>
            <a:r>
              <a:rPr lang="en-SG" sz="2400" b="1" i="1" dirty="0" err="1">
                <a:solidFill>
                  <a:srgbClr val="00FFEB"/>
                </a:solidFill>
                <a:latin typeface="Cambria" panose="02040503050406030204" pitchFamily="18" charset="0"/>
              </a:rPr>
              <a:t>ordereth</a:t>
            </a:r>
            <a:r>
              <a:rPr lang="en-SG" sz="2400" b="1" i="1" dirty="0">
                <a:solidFill>
                  <a:srgbClr val="00FFEB"/>
                </a:solidFill>
                <a:latin typeface="Cambria" panose="02040503050406030204" pitchFamily="18" charset="0"/>
              </a:rPr>
              <a:t> them to fall out according to the nature of </a:t>
            </a:r>
            <a:r>
              <a:rPr lang="en-SG" sz="2400" b="1" i="1" dirty="0">
                <a:solidFill>
                  <a:srgbClr val="FFFF00"/>
                </a:solidFill>
                <a:latin typeface="Cambria" panose="02040503050406030204" pitchFamily="18" charset="0"/>
              </a:rPr>
              <a:t>second causes</a:t>
            </a:r>
            <a:r>
              <a:rPr lang="en-SG" sz="2400" b="1" i="1" dirty="0">
                <a:solidFill>
                  <a:srgbClr val="00FFEB"/>
                </a:solidFill>
                <a:latin typeface="Cambria" panose="02040503050406030204" pitchFamily="18" charset="0"/>
              </a:rPr>
              <a:t>, either </a:t>
            </a:r>
            <a:r>
              <a:rPr lang="en-SG" sz="2400" b="1" i="1" u="sng" dirty="0">
                <a:solidFill>
                  <a:srgbClr val="FFFF00"/>
                </a:solidFill>
                <a:latin typeface="Cambria" panose="02040503050406030204" pitchFamily="18" charset="0"/>
              </a:rPr>
              <a:t>necessarily</a:t>
            </a:r>
            <a:r>
              <a:rPr lang="en-SG" sz="2400" b="1" i="1" dirty="0">
                <a:solidFill>
                  <a:srgbClr val="00FFEB"/>
                </a:solidFill>
                <a:latin typeface="Cambria" panose="02040503050406030204" pitchFamily="18" charset="0"/>
              </a:rPr>
              <a:t>, </a:t>
            </a:r>
            <a:r>
              <a:rPr lang="en-SG" sz="2400" b="1" i="1" u="sng" dirty="0">
                <a:solidFill>
                  <a:srgbClr val="FFFF00"/>
                </a:solidFill>
                <a:latin typeface="Cambria" panose="02040503050406030204" pitchFamily="18" charset="0"/>
              </a:rPr>
              <a:t>freely</a:t>
            </a:r>
            <a:r>
              <a:rPr lang="en-SG" sz="2400" b="1" i="1" dirty="0">
                <a:solidFill>
                  <a:srgbClr val="00FFEB"/>
                </a:solidFill>
                <a:latin typeface="Cambria" panose="02040503050406030204" pitchFamily="18" charset="0"/>
              </a:rPr>
              <a:t>, or </a:t>
            </a:r>
            <a:r>
              <a:rPr lang="en-SG" sz="2400" b="1" i="1" u="sng" dirty="0">
                <a:solidFill>
                  <a:srgbClr val="FFFF00"/>
                </a:solidFill>
                <a:latin typeface="Cambria" panose="02040503050406030204" pitchFamily="18" charset="0"/>
              </a:rPr>
              <a:t>contingently</a:t>
            </a:r>
            <a:r>
              <a:rPr lang="en-SG" sz="2400" b="1" i="1" dirty="0">
                <a:solidFill>
                  <a:srgbClr val="00FFEB"/>
                </a:solidFill>
                <a:latin typeface="Cambria" panose="02040503050406030204" pitchFamily="18" charset="0"/>
              </a:rPr>
              <a:t>. </a:t>
            </a:r>
          </a:p>
        </p:txBody>
      </p:sp>
      <p:pic>
        <p:nvPicPr>
          <p:cNvPr id="3" name="Picture 2" descr="A picture containing text, outdoor&#10;&#10;Description automatically generated">
            <a:extLst>
              <a:ext uri="{FF2B5EF4-FFF2-40B4-BE49-F238E27FC236}">
                <a16:creationId xmlns:a16="http://schemas.microsoft.com/office/drawing/2014/main" id="{84EC8C26-ECB2-6E4A-B87A-7AC7C58EEFD1}"/>
              </a:ext>
            </a:extLst>
          </p:cNvPr>
          <p:cNvPicPr>
            <a:picLocks noChangeAspect="1"/>
          </p:cNvPicPr>
          <p:nvPr/>
        </p:nvPicPr>
        <p:blipFill>
          <a:blip r:embed="rId3"/>
          <a:stretch>
            <a:fillRect/>
          </a:stretch>
        </p:blipFill>
        <p:spPr>
          <a:xfrm>
            <a:off x="8875540" y="2233384"/>
            <a:ext cx="2548599" cy="3839194"/>
          </a:xfrm>
          <a:prstGeom prst="rect">
            <a:avLst/>
          </a:prstGeom>
        </p:spPr>
      </p:pic>
      <p:sp>
        <p:nvSpPr>
          <p:cNvPr id="6" name="Rectangle 5">
            <a:extLst>
              <a:ext uri="{FF2B5EF4-FFF2-40B4-BE49-F238E27FC236}">
                <a16:creationId xmlns:a16="http://schemas.microsoft.com/office/drawing/2014/main" id="{666BD7DB-3B1B-1646-9D78-2B95476B9812}"/>
              </a:ext>
            </a:extLst>
          </p:cNvPr>
          <p:cNvSpPr/>
          <p:nvPr/>
        </p:nvSpPr>
        <p:spPr>
          <a:xfrm>
            <a:off x="150492" y="2495382"/>
            <a:ext cx="7957187" cy="3143874"/>
          </a:xfrm>
          <a:prstGeom prst="rect">
            <a:avLst/>
          </a:prstGeom>
        </p:spPr>
        <p:txBody>
          <a:bodyPr wrap="square">
            <a:spAutoFit/>
          </a:bodyPr>
          <a:lstStyle/>
          <a:p>
            <a:pPr algn="ctr">
              <a:lnSpc>
                <a:spcPts val="3000"/>
              </a:lnSpc>
            </a:pPr>
            <a:r>
              <a:rPr lang="en-SG" sz="2400" b="1" i="1" dirty="0">
                <a:solidFill>
                  <a:schemeClr val="bg1"/>
                </a:solidFill>
                <a:latin typeface="Cambria" panose="02040503050406030204" pitchFamily="18" charset="0"/>
              </a:rPr>
              <a:t>“Necessary secondary causes are what we call the laws of nature.</a:t>
            </a:r>
          </a:p>
          <a:p>
            <a:pPr algn="ctr">
              <a:lnSpc>
                <a:spcPts val="3000"/>
              </a:lnSpc>
            </a:pPr>
            <a:endParaRPr lang="en-SG" sz="2400" b="1" i="1" dirty="0">
              <a:solidFill>
                <a:schemeClr val="bg1"/>
              </a:solidFill>
              <a:latin typeface="Cambria" panose="02040503050406030204" pitchFamily="18" charset="0"/>
            </a:endParaRPr>
          </a:p>
          <a:p>
            <a:pPr algn="ctr">
              <a:lnSpc>
                <a:spcPts val="3000"/>
              </a:lnSpc>
            </a:pPr>
            <a:r>
              <a:rPr lang="en-SG" sz="2400" b="1" i="1" dirty="0">
                <a:solidFill>
                  <a:schemeClr val="bg1"/>
                </a:solidFill>
                <a:latin typeface="Cambria" panose="02040503050406030204" pitchFamily="18" charset="0"/>
              </a:rPr>
              <a:t>Free secondary causes are the choices of angelic or human wills.</a:t>
            </a:r>
          </a:p>
          <a:p>
            <a:pPr algn="ctr">
              <a:lnSpc>
                <a:spcPts val="3000"/>
              </a:lnSpc>
            </a:pPr>
            <a:endParaRPr lang="en-SG" sz="2400" b="1" i="1" dirty="0">
              <a:solidFill>
                <a:schemeClr val="bg1"/>
              </a:solidFill>
              <a:latin typeface="Cambria" panose="02040503050406030204" pitchFamily="18" charset="0"/>
            </a:endParaRPr>
          </a:p>
          <a:p>
            <a:pPr algn="ctr">
              <a:lnSpc>
                <a:spcPts val="3000"/>
              </a:lnSpc>
            </a:pPr>
            <a:r>
              <a:rPr lang="en-SG" sz="2400" b="1" i="1" dirty="0">
                <a:solidFill>
                  <a:schemeClr val="bg1"/>
                </a:solidFill>
                <a:latin typeface="Cambria" panose="02040503050406030204" pitchFamily="18" charset="0"/>
              </a:rPr>
              <a:t>Contingent secondary causes are what we call accidents or random, chaotic events.”</a:t>
            </a:r>
          </a:p>
        </p:txBody>
      </p:sp>
    </p:spTree>
    <p:extLst>
      <p:ext uri="{BB962C8B-B14F-4D97-AF65-F5344CB8AC3E}">
        <p14:creationId xmlns:p14="http://schemas.microsoft.com/office/powerpoint/2010/main" val="33521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1"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DCD19FE9-082A-6648-B05D-2C95D79B96F7}"/>
              </a:ext>
            </a:extLst>
          </p:cNvPr>
          <p:cNvSpPr/>
          <p:nvPr/>
        </p:nvSpPr>
        <p:spPr>
          <a:xfrm>
            <a:off x="150492" y="122477"/>
            <a:ext cx="11601449" cy="1989712"/>
          </a:xfrm>
          <a:prstGeom prst="rect">
            <a:avLst/>
          </a:prstGeom>
        </p:spPr>
        <p:txBody>
          <a:bodyPr wrap="square">
            <a:spAutoFit/>
          </a:bodyPr>
          <a:lstStyle/>
          <a:p>
            <a:pPr algn="just">
              <a:lnSpc>
                <a:spcPts val="3000"/>
              </a:lnSpc>
            </a:pPr>
            <a:r>
              <a:rPr lang="en-SG" sz="2400" b="1" dirty="0">
                <a:solidFill>
                  <a:srgbClr val="00FFEB"/>
                </a:solidFill>
                <a:latin typeface="Cambria" panose="02040503050406030204" pitchFamily="18" charset="0"/>
              </a:rPr>
              <a:t>C5 Para 2. </a:t>
            </a:r>
            <a:r>
              <a:rPr lang="en-SG" sz="2400" b="1" i="1" dirty="0">
                <a:solidFill>
                  <a:srgbClr val="00FFEB"/>
                </a:solidFill>
                <a:latin typeface="Cambria" panose="02040503050406030204" pitchFamily="18" charset="0"/>
              </a:rPr>
              <a:t>Although in relation to the foreknowledge and decree of God, the first cause, all things come to pass immutably and infallibly; so that there is not anything befalls any by chance, or without his providence; yet by the same providence he </a:t>
            </a:r>
            <a:r>
              <a:rPr lang="en-SG" sz="2400" b="1" i="1" dirty="0" err="1">
                <a:solidFill>
                  <a:srgbClr val="00FFEB"/>
                </a:solidFill>
                <a:latin typeface="Cambria" panose="02040503050406030204" pitchFamily="18" charset="0"/>
              </a:rPr>
              <a:t>ordereth</a:t>
            </a:r>
            <a:r>
              <a:rPr lang="en-SG" sz="2400" b="1" i="1" dirty="0">
                <a:solidFill>
                  <a:srgbClr val="00FFEB"/>
                </a:solidFill>
                <a:latin typeface="Cambria" panose="02040503050406030204" pitchFamily="18" charset="0"/>
              </a:rPr>
              <a:t> them to fall out according to the nature of </a:t>
            </a:r>
            <a:r>
              <a:rPr lang="en-SG" sz="2400" b="1" i="1" dirty="0">
                <a:solidFill>
                  <a:srgbClr val="FFFF00"/>
                </a:solidFill>
                <a:latin typeface="Cambria" panose="02040503050406030204" pitchFamily="18" charset="0"/>
              </a:rPr>
              <a:t>second causes</a:t>
            </a:r>
            <a:r>
              <a:rPr lang="en-SG" sz="2400" b="1" i="1" dirty="0">
                <a:solidFill>
                  <a:srgbClr val="00FFEB"/>
                </a:solidFill>
                <a:latin typeface="Cambria" panose="02040503050406030204" pitchFamily="18" charset="0"/>
              </a:rPr>
              <a:t>, either </a:t>
            </a:r>
            <a:r>
              <a:rPr lang="en-SG" sz="2400" b="1" i="1" u="sng" dirty="0">
                <a:solidFill>
                  <a:srgbClr val="FFFF00"/>
                </a:solidFill>
                <a:latin typeface="Cambria" panose="02040503050406030204" pitchFamily="18" charset="0"/>
              </a:rPr>
              <a:t>necessarily</a:t>
            </a:r>
            <a:r>
              <a:rPr lang="en-SG" sz="2400" b="1" i="1" dirty="0">
                <a:solidFill>
                  <a:srgbClr val="00FFEB"/>
                </a:solidFill>
                <a:latin typeface="Cambria" panose="02040503050406030204" pitchFamily="18" charset="0"/>
              </a:rPr>
              <a:t>, </a:t>
            </a:r>
            <a:r>
              <a:rPr lang="en-SG" sz="2400" b="1" i="1" u="sng" dirty="0">
                <a:solidFill>
                  <a:srgbClr val="FFFF00"/>
                </a:solidFill>
                <a:latin typeface="Cambria" panose="02040503050406030204" pitchFamily="18" charset="0"/>
              </a:rPr>
              <a:t>freely</a:t>
            </a:r>
            <a:r>
              <a:rPr lang="en-SG" sz="2400" b="1" i="1" dirty="0">
                <a:solidFill>
                  <a:srgbClr val="00FFEB"/>
                </a:solidFill>
                <a:latin typeface="Cambria" panose="02040503050406030204" pitchFamily="18" charset="0"/>
              </a:rPr>
              <a:t>, or </a:t>
            </a:r>
            <a:r>
              <a:rPr lang="en-SG" sz="2400" b="1" i="1" u="sng" dirty="0">
                <a:solidFill>
                  <a:srgbClr val="FFFF00"/>
                </a:solidFill>
                <a:latin typeface="Cambria" panose="02040503050406030204" pitchFamily="18" charset="0"/>
              </a:rPr>
              <a:t>contingently</a:t>
            </a:r>
            <a:r>
              <a:rPr lang="en-SG" sz="2400" b="1" i="1" dirty="0">
                <a:solidFill>
                  <a:srgbClr val="00FFEB"/>
                </a:solidFill>
                <a:latin typeface="Cambria" panose="02040503050406030204" pitchFamily="18" charset="0"/>
              </a:rPr>
              <a:t>. </a:t>
            </a:r>
          </a:p>
        </p:txBody>
      </p:sp>
      <p:pic>
        <p:nvPicPr>
          <p:cNvPr id="3" name="Picture 2" descr="A picture containing text, outdoor&#10;&#10;Description automatically generated">
            <a:extLst>
              <a:ext uri="{FF2B5EF4-FFF2-40B4-BE49-F238E27FC236}">
                <a16:creationId xmlns:a16="http://schemas.microsoft.com/office/drawing/2014/main" id="{84EC8C26-ECB2-6E4A-B87A-7AC7C58EEFD1}"/>
              </a:ext>
            </a:extLst>
          </p:cNvPr>
          <p:cNvPicPr>
            <a:picLocks noChangeAspect="1"/>
          </p:cNvPicPr>
          <p:nvPr/>
        </p:nvPicPr>
        <p:blipFill>
          <a:blip r:embed="rId3"/>
          <a:stretch>
            <a:fillRect/>
          </a:stretch>
        </p:blipFill>
        <p:spPr>
          <a:xfrm>
            <a:off x="8875540" y="2233384"/>
            <a:ext cx="2548599" cy="3839194"/>
          </a:xfrm>
          <a:prstGeom prst="rect">
            <a:avLst/>
          </a:prstGeom>
        </p:spPr>
      </p:pic>
      <p:sp>
        <p:nvSpPr>
          <p:cNvPr id="6" name="Rectangle 5">
            <a:extLst>
              <a:ext uri="{FF2B5EF4-FFF2-40B4-BE49-F238E27FC236}">
                <a16:creationId xmlns:a16="http://schemas.microsoft.com/office/drawing/2014/main" id="{666BD7DB-3B1B-1646-9D78-2B95476B9812}"/>
              </a:ext>
            </a:extLst>
          </p:cNvPr>
          <p:cNvSpPr/>
          <p:nvPr/>
        </p:nvSpPr>
        <p:spPr>
          <a:xfrm>
            <a:off x="150492" y="2388683"/>
            <a:ext cx="8170548" cy="3528595"/>
          </a:xfrm>
          <a:prstGeom prst="rect">
            <a:avLst/>
          </a:prstGeom>
        </p:spPr>
        <p:txBody>
          <a:bodyPr wrap="square">
            <a:spAutoFit/>
          </a:bodyPr>
          <a:lstStyle/>
          <a:p>
            <a:pPr algn="ctr">
              <a:lnSpc>
                <a:spcPts val="3000"/>
              </a:lnSpc>
            </a:pPr>
            <a:r>
              <a:rPr lang="en-SG" sz="2400" b="1" dirty="0">
                <a:solidFill>
                  <a:schemeClr val="bg1"/>
                </a:solidFill>
                <a:latin typeface="Cambria" panose="02040503050406030204" pitchFamily="18" charset="0"/>
              </a:rPr>
              <a:t>One of the most striking categories of providence is God’s working in contingent, apparently random events . Ruth went out to glean, and “she happened to come to the part of the field belonging to Boaz” (Ruth 2:3 ESV). The two married and became the great grandparents of David. </a:t>
            </a:r>
          </a:p>
          <a:p>
            <a:pPr algn="ctr">
              <a:lnSpc>
                <a:spcPts val="3000"/>
              </a:lnSpc>
            </a:pPr>
            <a:endParaRPr lang="en-SG" sz="2400" b="1" dirty="0">
              <a:solidFill>
                <a:schemeClr val="bg1"/>
              </a:solidFill>
              <a:latin typeface="Cambria" panose="02040503050406030204" pitchFamily="18" charset="0"/>
            </a:endParaRPr>
          </a:p>
          <a:p>
            <a:pPr algn="ctr">
              <a:lnSpc>
                <a:spcPts val="3000"/>
              </a:lnSpc>
            </a:pPr>
            <a:r>
              <a:rPr lang="en-SG" sz="2400" b="1" dirty="0">
                <a:solidFill>
                  <a:schemeClr val="bg1"/>
                </a:solidFill>
                <a:latin typeface="Cambria" panose="02040503050406030204" pitchFamily="18" charset="0"/>
              </a:rPr>
              <a:t>Saul chose a cave in which to relieve himself, and it happened to be the cave where David was hidden—this was from the Lord (1 Sam. 24:10). </a:t>
            </a:r>
            <a:endParaRPr lang="en-SG" sz="2400" b="1" i="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22463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DCD19FE9-082A-6648-B05D-2C95D79B96F7}"/>
              </a:ext>
            </a:extLst>
          </p:cNvPr>
          <p:cNvSpPr/>
          <p:nvPr/>
        </p:nvSpPr>
        <p:spPr>
          <a:xfrm>
            <a:off x="150492" y="122477"/>
            <a:ext cx="11601449" cy="1989712"/>
          </a:xfrm>
          <a:prstGeom prst="rect">
            <a:avLst/>
          </a:prstGeom>
        </p:spPr>
        <p:txBody>
          <a:bodyPr wrap="square">
            <a:spAutoFit/>
          </a:bodyPr>
          <a:lstStyle/>
          <a:p>
            <a:pPr algn="just">
              <a:lnSpc>
                <a:spcPts val="3000"/>
              </a:lnSpc>
            </a:pPr>
            <a:r>
              <a:rPr lang="en-SG" sz="2400" b="1" dirty="0">
                <a:solidFill>
                  <a:srgbClr val="00FFEB"/>
                </a:solidFill>
                <a:latin typeface="Cambria" panose="02040503050406030204" pitchFamily="18" charset="0"/>
              </a:rPr>
              <a:t>C5 Para 2. </a:t>
            </a:r>
            <a:r>
              <a:rPr lang="en-SG" sz="2400" b="1" i="1" dirty="0">
                <a:solidFill>
                  <a:srgbClr val="00FFEB"/>
                </a:solidFill>
                <a:latin typeface="Cambria" panose="02040503050406030204" pitchFamily="18" charset="0"/>
              </a:rPr>
              <a:t>Although in relation to the foreknowledge and decree of God, the first cause, all things come to pass immutably and infallibly; so that there is not anything befalls any by chance, or without his providence; yet by the same providence he </a:t>
            </a:r>
            <a:r>
              <a:rPr lang="en-SG" sz="2400" b="1" i="1" dirty="0" err="1">
                <a:solidFill>
                  <a:srgbClr val="00FFEB"/>
                </a:solidFill>
                <a:latin typeface="Cambria" panose="02040503050406030204" pitchFamily="18" charset="0"/>
              </a:rPr>
              <a:t>ordereth</a:t>
            </a:r>
            <a:r>
              <a:rPr lang="en-SG" sz="2400" b="1" i="1" dirty="0">
                <a:solidFill>
                  <a:srgbClr val="00FFEB"/>
                </a:solidFill>
                <a:latin typeface="Cambria" panose="02040503050406030204" pitchFamily="18" charset="0"/>
              </a:rPr>
              <a:t> them to fall out according to the nature of </a:t>
            </a:r>
            <a:r>
              <a:rPr lang="en-SG" sz="2400" b="1" i="1" dirty="0">
                <a:solidFill>
                  <a:srgbClr val="FFFF00"/>
                </a:solidFill>
                <a:latin typeface="Cambria" panose="02040503050406030204" pitchFamily="18" charset="0"/>
              </a:rPr>
              <a:t>second causes</a:t>
            </a:r>
            <a:r>
              <a:rPr lang="en-SG" sz="2400" b="1" i="1" dirty="0">
                <a:solidFill>
                  <a:srgbClr val="00FFEB"/>
                </a:solidFill>
                <a:latin typeface="Cambria" panose="02040503050406030204" pitchFamily="18" charset="0"/>
              </a:rPr>
              <a:t>, either </a:t>
            </a:r>
            <a:r>
              <a:rPr lang="en-SG" sz="2400" b="1" i="1" u="sng" dirty="0">
                <a:solidFill>
                  <a:srgbClr val="FFFF00"/>
                </a:solidFill>
                <a:latin typeface="Cambria" panose="02040503050406030204" pitchFamily="18" charset="0"/>
              </a:rPr>
              <a:t>necessarily</a:t>
            </a:r>
            <a:r>
              <a:rPr lang="en-SG" sz="2400" b="1" i="1" dirty="0">
                <a:solidFill>
                  <a:srgbClr val="00FFEB"/>
                </a:solidFill>
                <a:latin typeface="Cambria" panose="02040503050406030204" pitchFamily="18" charset="0"/>
              </a:rPr>
              <a:t>, </a:t>
            </a:r>
            <a:r>
              <a:rPr lang="en-SG" sz="2400" b="1" i="1" u="sng" dirty="0">
                <a:solidFill>
                  <a:srgbClr val="FFFF00"/>
                </a:solidFill>
                <a:latin typeface="Cambria" panose="02040503050406030204" pitchFamily="18" charset="0"/>
              </a:rPr>
              <a:t>freely</a:t>
            </a:r>
            <a:r>
              <a:rPr lang="en-SG" sz="2400" b="1" i="1" dirty="0">
                <a:solidFill>
                  <a:srgbClr val="00FFEB"/>
                </a:solidFill>
                <a:latin typeface="Cambria" panose="02040503050406030204" pitchFamily="18" charset="0"/>
              </a:rPr>
              <a:t>, or </a:t>
            </a:r>
            <a:r>
              <a:rPr lang="en-SG" sz="2400" b="1" i="1" u="sng" dirty="0">
                <a:solidFill>
                  <a:srgbClr val="FFFF00"/>
                </a:solidFill>
                <a:latin typeface="Cambria" panose="02040503050406030204" pitchFamily="18" charset="0"/>
              </a:rPr>
              <a:t>contingently</a:t>
            </a:r>
            <a:r>
              <a:rPr lang="en-SG" sz="2400" b="1" i="1" dirty="0">
                <a:solidFill>
                  <a:srgbClr val="00FFEB"/>
                </a:solidFill>
                <a:latin typeface="Cambria" panose="02040503050406030204" pitchFamily="18" charset="0"/>
              </a:rPr>
              <a:t>. </a:t>
            </a:r>
          </a:p>
        </p:txBody>
      </p:sp>
      <p:pic>
        <p:nvPicPr>
          <p:cNvPr id="3" name="Picture 2" descr="A picture containing text, outdoor&#10;&#10;Description automatically generated">
            <a:extLst>
              <a:ext uri="{FF2B5EF4-FFF2-40B4-BE49-F238E27FC236}">
                <a16:creationId xmlns:a16="http://schemas.microsoft.com/office/drawing/2014/main" id="{84EC8C26-ECB2-6E4A-B87A-7AC7C58EEFD1}"/>
              </a:ext>
            </a:extLst>
          </p:cNvPr>
          <p:cNvPicPr>
            <a:picLocks noChangeAspect="1"/>
          </p:cNvPicPr>
          <p:nvPr/>
        </p:nvPicPr>
        <p:blipFill>
          <a:blip r:embed="rId3"/>
          <a:stretch>
            <a:fillRect/>
          </a:stretch>
        </p:blipFill>
        <p:spPr>
          <a:xfrm>
            <a:off x="8875540" y="2233384"/>
            <a:ext cx="2548599" cy="3839194"/>
          </a:xfrm>
          <a:prstGeom prst="rect">
            <a:avLst/>
          </a:prstGeom>
        </p:spPr>
      </p:pic>
      <p:sp>
        <p:nvSpPr>
          <p:cNvPr id="6" name="Rectangle 5">
            <a:extLst>
              <a:ext uri="{FF2B5EF4-FFF2-40B4-BE49-F238E27FC236}">
                <a16:creationId xmlns:a16="http://schemas.microsoft.com/office/drawing/2014/main" id="{666BD7DB-3B1B-1646-9D78-2B95476B9812}"/>
              </a:ext>
            </a:extLst>
          </p:cNvPr>
          <p:cNvSpPr/>
          <p:nvPr/>
        </p:nvSpPr>
        <p:spPr>
          <a:xfrm>
            <a:off x="150492" y="2233384"/>
            <a:ext cx="8170548" cy="3913315"/>
          </a:xfrm>
          <a:prstGeom prst="rect">
            <a:avLst/>
          </a:prstGeom>
        </p:spPr>
        <p:txBody>
          <a:bodyPr wrap="square">
            <a:spAutoFit/>
          </a:bodyPr>
          <a:lstStyle/>
          <a:p>
            <a:pPr algn="ctr">
              <a:lnSpc>
                <a:spcPts val="3000"/>
              </a:lnSpc>
            </a:pPr>
            <a:r>
              <a:rPr lang="en-SG" sz="2400" b="1" dirty="0">
                <a:solidFill>
                  <a:schemeClr val="bg1"/>
                </a:solidFill>
                <a:latin typeface="Cambria" panose="02040503050406030204" pitchFamily="18" charset="0"/>
              </a:rPr>
              <a:t>Though Ahab disguised himself in battle, an archer’s arrow still pierced him at the joint of his </a:t>
            </a:r>
            <a:r>
              <a:rPr lang="en-SG" sz="2400" b="1" dirty="0" err="1">
                <a:solidFill>
                  <a:schemeClr val="bg1"/>
                </a:solidFill>
                <a:latin typeface="Cambria" panose="02040503050406030204" pitchFamily="18" charset="0"/>
              </a:rPr>
              <a:t>armor</a:t>
            </a:r>
            <a:r>
              <a:rPr lang="en-SG" sz="2400" b="1" dirty="0">
                <a:solidFill>
                  <a:schemeClr val="bg1"/>
                </a:solidFill>
                <a:latin typeface="Cambria" panose="02040503050406030204" pitchFamily="18" charset="0"/>
              </a:rPr>
              <a:t> so that he died, as God’s prophet had foretold </a:t>
            </a:r>
          </a:p>
          <a:p>
            <a:pPr algn="ctr">
              <a:lnSpc>
                <a:spcPts val="3000"/>
              </a:lnSpc>
            </a:pPr>
            <a:r>
              <a:rPr lang="en-SG" sz="2400" b="1" dirty="0">
                <a:solidFill>
                  <a:schemeClr val="bg1"/>
                </a:solidFill>
                <a:latin typeface="Cambria" panose="02040503050406030204" pitchFamily="18" charset="0"/>
              </a:rPr>
              <a:t>(1 Kings 22:17, 20, 34–37). </a:t>
            </a:r>
          </a:p>
          <a:p>
            <a:pPr algn="ctr">
              <a:lnSpc>
                <a:spcPts val="3000"/>
              </a:lnSpc>
            </a:pPr>
            <a:endParaRPr lang="en-SG" sz="2400" b="1" dirty="0">
              <a:solidFill>
                <a:schemeClr val="bg1"/>
              </a:solidFill>
              <a:latin typeface="Cambria" panose="02040503050406030204" pitchFamily="18" charset="0"/>
            </a:endParaRPr>
          </a:p>
          <a:p>
            <a:pPr algn="ctr">
              <a:lnSpc>
                <a:spcPts val="3000"/>
              </a:lnSpc>
            </a:pPr>
            <a:r>
              <a:rPr lang="en-SG" sz="2400" b="1" dirty="0">
                <a:solidFill>
                  <a:schemeClr val="bg1"/>
                </a:solidFill>
                <a:latin typeface="Cambria" panose="02040503050406030204" pitchFamily="18" charset="0"/>
              </a:rPr>
              <a:t>If a man cut wood and the axe head slipped from the handle and killed another man, humanly speaking it was an accident that excused the man from the guilt of premeditated murder, but it was still an act of God </a:t>
            </a:r>
          </a:p>
          <a:p>
            <a:pPr algn="ctr">
              <a:lnSpc>
                <a:spcPts val="3000"/>
              </a:lnSpc>
            </a:pPr>
            <a:r>
              <a:rPr lang="en-SG" sz="2400" b="1" dirty="0">
                <a:solidFill>
                  <a:schemeClr val="bg1"/>
                </a:solidFill>
                <a:latin typeface="Cambria" panose="02040503050406030204" pitchFamily="18" charset="0"/>
              </a:rPr>
              <a:t>(Ex. 21:13; Deut. 19:5).</a:t>
            </a:r>
            <a:endParaRPr lang="en-SG" sz="2400" b="1" i="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0906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DCD19FE9-082A-6648-B05D-2C95D79B96F7}"/>
              </a:ext>
            </a:extLst>
          </p:cNvPr>
          <p:cNvSpPr/>
          <p:nvPr/>
        </p:nvSpPr>
        <p:spPr>
          <a:xfrm>
            <a:off x="150492" y="122477"/>
            <a:ext cx="11601449" cy="1989712"/>
          </a:xfrm>
          <a:prstGeom prst="rect">
            <a:avLst/>
          </a:prstGeom>
        </p:spPr>
        <p:txBody>
          <a:bodyPr wrap="square">
            <a:spAutoFit/>
          </a:bodyPr>
          <a:lstStyle/>
          <a:p>
            <a:pPr algn="just">
              <a:lnSpc>
                <a:spcPts val="3000"/>
              </a:lnSpc>
            </a:pPr>
            <a:r>
              <a:rPr lang="en-SG" sz="2400" b="1" dirty="0">
                <a:solidFill>
                  <a:srgbClr val="00FFEB"/>
                </a:solidFill>
                <a:latin typeface="Cambria" panose="02040503050406030204" pitchFamily="18" charset="0"/>
              </a:rPr>
              <a:t>C5 Para 2. </a:t>
            </a:r>
            <a:r>
              <a:rPr lang="en-SG" sz="2400" b="1" i="1" dirty="0">
                <a:solidFill>
                  <a:srgbClr val="00FFEB"/>
                </a:solidFill>
                <a:latin typeface="Cambria" panose="02040503050406030204" pitchFamily="18" charset="0"/>
              </a:rPr>
              <a:t>Although in relation to the foreknowledge and decree of God, the first cause, all things come to pass immutably and infallibly; so that there is not anything befalls any by chance, or without his providence; yet by the same providence he </a:t>
            </a:r>
            <a:r>
              <a:rPr lang="en-SG" sz="2400" b="1" i="1" dirty="0" err="1">
                <a:solidFill>
                  <a:srgbClr val="00FFEB"/>
                </a:solidFill>
                <a:latin typeface="Cambria" panose="02040503050406030204" pitchFamily="18" charset="0"/>
              </a:rPr>
              <a:t>ordereth</a:t>
            </a:r>
            <a:r>
              <a:rPr lang="en-SG" sz="2400" b="1" i="1" dirty="0">
                <a:solidFill>
                  <a:srgbClr val="00FFEB"/>
                </a:solidFill>
                <a:latin typeface="Cambria" panose="02040503050406030204" pitchFamily="18" charset="0"/>
              </a:rPr>
              <a:t> them to fall out according to the nature of </a:t>
            </a:r>
            <a:r>
              <a:rPr lang="en-SG" sz="2400" b="1" i="1" dirty="0">
                <a:solidFill>
                  <a:srgbClr val="FFFF00"/>
                </a:solidFill>
                <a:latin typeface="Cambria" panose="02040503050406030204" pitchFamily="18" charset="0"/>
              </a:rPr>
              <a:t>second causes</a:t>
            </a:r>
            <a:r>
              <a:rPr lang="en-SG" sz="2400" b="1" i="1" dirty="0">
                <a:solidFill>
                  <a:srgbClr val="00FFEB"/>
                </a:solidFill>
                <a:latin typeface="Cambria" panose="02040503050406030204" pitchFamily="18" charset="0"/>
              </a:rPr>
              <a:t>, either </a:t>
            </a:r>
            <a:r>
              <a:rPr lang="en-SG" sz="2400" b="1" i="1" u="sng" dirty="0">
                <a:solidFill>
                  <a:srgbClr val="FFFF00"/>
                </a:solidFill>
                <a:latin typeface="Cambria" panose="02040503050406030204" pitchFamily="18" charset="0"/>
              </a:rPr>
              <a:t>necessarily</a:t>
            </a:r>
            <a:r>
              <a:rPr lang="en-SG" sz="2400" b="1" i="1" dirty="0">
                <a:solidFill>
                  <a:srgbClr val="00FFEB"/>
                </a:solidFill>
                <a:latin typeface="Cambria" panose="02040503050406030204" pitchFamily="18" charset="0"/>
              </a:rPr>
              <a:t>, </a:t>
            </a:r>
            <a:r>
              <a:rPr lang="en-SG" sz="2400" b="1" i="1" u="sng" dirty="0">
                <a:solidFill>
                  <a:srgbClr val="FFFF00"/>
                </a:solidFill>
                <a:latin typeface="Cambria" panose="02040503050406030204" pitchFamily="18" charset="0"/>
              </a:rPr>
              <a:t>freely</a:t>
            </a:r>
            <a:r>
              <a:rPr lang="en-SG" sz="2400" b="1" i="1" dirty="0">
                <a:solidFill>
                  <a:srgbClr val="00FFEB"/>
                </a:solidFill>
                <a:latin typeface="Cambria" panose="02040503050406030204" pitchFamily="18" charset="0"/>
              </a:rPr>
              <a:t>, or </a:t>
            </a:r>
            <a:r>
              <a:rPr lang="en-SG" sz="2400" b="1" i="1" u="sng" dirty="0">
                <a:solidFill>
                  <a:srgbClr val="FFFF00"/>
                </a:solidFill>
                <a:latin typeface="Cambria" panose="02040503050406030204" pitchFamily="18" charset="0"/>
              </a:rPr>
              <a:t>contingently</a:t>
            </a:r>
            <a:r>
              <a:rPr lang="en-SG" sz="2400" b="1" i="1" dirty="0">
                <a:solidFill>
                  <a:srgbClr val="00FFEB"/>
                </a:solidFill>
                <a:latin typeface="Cambria" panose="02040503050406030204" pitchFamily="18" charset="0"/>
              </a:rPr>
              <a:t>. </a:t>
            </a:r>
          </a:p>
        </p:txBody>
      </p:sp>
      <p:pic>
        <p:nvPicPr>
          <p:cNvPr id="3" name="Picture 2" descr="A picture containing text, outdoor&#10;&#10;Description automatically generated">
            <a:extLst>
              <a:ext uri="{FF2B5EF4-FFF2-40B4-BE49-F238E27FC236}">
                <a16:creationId xmlns:a16="http://schemas.microsoft.com/office/drawing/2014/main" id="{84EC8C26-ECB2-6E4A-B87A-7AC7C58EEFD1}"/>
              </a:ext>
            </a:extLst>
          </p:cNvPr>
          <p:cNvPicPr>
            <a:picLocks noChangeAspect="1"/>
          </p:cNvPicPr>
          <p:nvPr/>
        </p:nvPicPr>
        <p:blipFill>
          <a:blip r:embed="rId3"/>
          <a:stretch>
            <a:fillRect/>
          </a:stretch>
        </p:blipFill>
        <p:spPr>
          <a:xfrm>
            <a:off x="8875540" y="2233384"/>
            <a:ext cx="2548599" cy="3839194"/>
          </a:xfrm>
          <a:prstGeom prst="rect">
            <a:avLst/>
          </a:prstGeom>
        </p:spPr>
      </p:pic>
      <p:sp>
        <p:nvSpPr>
          <p:cNvPr id="6" name="Rectangle 5">
            <a:extLst>
              <a:ext uri="{FF2B5EF4-FFF2-40B4-BE49-F238E27FC236}">
                <a16:creationId xmlns:a16="http://schemas.microsoft.com/office/drawing/2014/main" id="{666BD7DB-3B1B-1646-9D78-2B95476B9812}"/>
              </a:ext>
            </a:extLst>
          </p:cNvPr>
          <p:cNvSpPr/>
          <p:nvPr/>
        </p:nvSpPr>
        <p:spPr>
          <a:xfrm>
            <a:off x="150492" y="2233384"/>
            <a:ext cx="8490588" cy="4298036"/>
          </a:xfrm>
          <a:prstGeom prst="rect">
            <a:avLst/>
          </a:prstGeom>
        </p:spPr>
        <p:txBody>
          <a:bodyPr wrap="square">
            <a:spAutoFit/>
          </a:bodyPr>
          <a:lstStyle/>
          <a:p>
            <a:pPr algn="ctr">
              <a:lnSpc>
                <a:spcPts val="3000"/>
              </a:lnSpc>
            </a:pPr>
            <a:r>
              <a:rPr lang="en-SG" sz="2400" b="1" dirty="0">
                <a:solidFill>
                  <a:schemeClr val="bg1"/>
                </a:solidFill>
                <a:latin typeface="Cambria" panose="02040503050406030204" pitchFamily="18" charset="0"/>
              </a:rPr>
              <a:t>John </a:t>
            </a:r>
            <a:r>
              <a:rPr lang="en-SG" sz="2400" b="1" dirty="0" err="1">
                <a:solidFill>
                  <a:schemeClr val="bg1"/>
                </a:solidFill>
                <a:latin typeface="Cambria" panose="02040503050406030204" pitchFamily="18" charset="0"/>
              </a:rPr>
              <a:t>Flavel</a:t>
            </a:r>
            <a:r>
              <a:rPr lang="en-SG" sz="2400" b="1" dirty="0">
                <a:solidFill>
                  <a:schemeClr val="bg1"/>
                </a:solidFill>
                <a:latin typeface="Cambria" panose="02040503050406030204" pitchFamily="18" charset="0"/>
              </a:rPr>
              <a:t> noted how God often uses apparently random events to bring people to himself. We see this in the Bible: </a:t>
            </a:r>
          </a:p>
          <a:p>
            <a:pPr algn="ctr">
              <a:lnSpc>
                <a:spcPts val="3000"/>
              </a:lnSpc>
            </a:pPr>
            <a:endParaRPr lang="en-SG" sz="2400" b="1" dirty="0">
              <a:solidFill>
                <a:schemeClr val="bg1"/>
              </a:solidFill>
              <a:latin typeface="Cambria" panose="02040503050406030204" pitchFamily="18" charset="0"/>
            </a:endParaRPr>
          </a:p>
          <a:p>
            <a:pPr algn="ctr">
              <a:lnSpc>
                <a:spcPts val="3000"/>
              </a:lnSpc>
            </a:pPr>
            <a:r>
              <a:rPr lang="en-SG" sz="2400" b="1" i="1" dirty="0">
                <a:solidFill>
                  <a:schemeClr val="bg1"/>
                </a:solidFill>
                <a:latin typeface="Cambria" panose="02040503050406030204" pitchFamily="18" charset="0"/>
              </a:rPr>
              <a:t>A Syrian commander captures a girl from Israel and makes her his slave, only to learn from her of the prophet whose God can heal his leprosy (2 Kings 5:1–4)</a:t>
            </a:r>
          </a:p>
          <a:p>
            <a:pPr algn="ctr">
              <a:lnSpc>
                <a:spcPts val="3000"/>
              </a:lnSpc>
            </a:pPr>
            <a:r>
              <a:rPr lang="en-SG" sz="2400" b="1" i="1" dirty="0">
                <a:solidFill>
                  <a:schemeClr val="bg1"/>
                </a:solidFill>
                <a:latin typeface="Cambria" panose="02040503050406030204" pitchFamily="18" charset="0"/>
              </a:rPr>
              <a:t>A woman walks to the village well at midday and happens to meet a stranger, who offers her living water (John 4:1–14)</a:t>
            </a:r>
          </a:p>
          <a:p>
            <a:pPr algn="ctr">
              <a:lnSpc>
                <a:spcPts val="3000"/>
              </a:lnSpc>
            </a:pPr>
            <a:r>
              <a:rPr lang="en-SG" sz="2400" b="1" i="1" dirty="0">
                <a:solidFill>
                  <a:schemeClr val="bg1"/>
                </a:solidFill>
                <a:latin typeface="Cambria" panose="02040503050406030204" pitchFamily="18" charset="0"/>
              </a:rPr>
              <a:t>An Ethiopian returning home from Jerusalem is reading Isaiah 53 when an evangelist meets him on the road (Acts 8:26–31). </a:t>
            </a:r>
          </a:p>
        </p:txBody>
      </p:sp>
    </p:spTree>
    <p:extLst>
      <p:ext uri="{BB962C8B-B14F-4D97-AF65-F5344CB8AC3E}">
        <p14:creationId xmlns:p14="http://schemas.microsoft.com/office/powerpoint/2010/main" val="37207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DCD19FE9-082A-6648-B05D-2C95D79B96F7}"/>
              </a:ext>
            </a:extLst>
          </p:cNvPr>
          <p:cNvSpPr/>
          <p:nvPr/>
        </p:nvSpPr>
        <p:spPr>
          <a:xfrm>
            <a:off x="150492" y="122477"/>
            <a:ext cx="11601449" cy="1989712"/>
          </a:xfrm>
          <a:prstGeom prst="rect">
            <a:avLst/>
          </a:prstGeom>
        </p:spPr>
        <p:txBody>
          <a:bodyPr wrap="square">
            <a:spAutoFit/>
          </a:bodyPr>
          <a:lstStyle/>
          <a:p>
            <a:pPr algn="just">
              <a:lnSpc>
                <a:spcPts val="3000"/>
              </a:lnSpc>
            </a:pPr>
            <a:r>
              <a:rPr lang="en-SG" sz="2400" b="1" dirty="0">
                <a:solidFill>
                  <a:srgbClr val="00FFEB"/>
                </a:solidFill>
                <a:latin typeface="Cambria" panose="02040503050406030204" pitchFamily="18" charset="0"/>
              </a:rPr>
              <a:t>C5 Para 2. </a:t>
            </a:r>
            <a:r>
              <a:rPr lang="en-SG" sz="2400" b="1" i="1" dirty="0">
                <a:solidFill>
                  <a:srgbClr val="00FFEB"/>
                </a:solidFill>
                <a:latin typeface="Cambria" panose="02040503050406030204" pitchFamily="18" charset="0"/>
              </a:rPr>
              <a:t>Although in relation to the foreknowledge and decree of God, the first cause, all things come to pass immutably and infallibly; so that there is not anything befalls any by chance, or without his providence; yet by the same providence he </a:t>
            </a:r>
            <a:r>
              <a:rPr lang="en-SG" sz="2400" b="1" i="1" dirty="0" err="1">
                <a:solidFill>
                  <a:srgbClr val="00FFEB"/>
                </a:solidFill>
                <a:latin typeface="Cambria" panose="02040503050406030204" pitchFamily="18" charset="0"/>
              </a:rPr>
              <a:t>ordereth</a:t>
            </a:r>
            <a:r>
              <a:rPr lang="en-SG" sz="2400" b="1" i="1" dirty="0">
                <a:solidFill>
                  <a:srgbClr val="00FFEB"/>
                </a:solidFill>
                <a:latin typeface="Cambria" panose="02040503050406030204" pitchFamily="18" charset="0"/>
              </a:rPr>
              <a:t> them to fall out according to the nature of </a:t>
            </a:r>
            <a:r>
              <a:rPr lang="en-SG" sz="2400" b="1" i="1" dirty="0">
                <a:solidFill>
                  <a:srgbClr val="FFFF00"/>
                </a:solidFill>
                <a:latin typeface="Cambria" panose="02040503050406030204" pitchFamily="18" charset="0"/>
              </a:rPr>
              <a:t>second causes</a:t>
            </a:r>
            <a:r>
              <a:rPr lang="en-SG" sz="2400" b="1" i="1" dirty="0">
                <a:solidFill>
                  <a:srgbClr val="00FFEB"/>
                </a:solidFill>
                <a:latin typeface="Cambria" panose="02040503050406030204" pitchFamily="18" charset="0"/>
              </a:rPr>
              <a:t>, either </a:t>
            </a:r>
            <a:r>
              <a:rPr lang="en-SG" sz="2400" b="1" i="1" u="sng" dirty="0">
                <a:solidFill>
                  <a:srgbClr val="FFFF00"/>
                </a:solidFill>
                <a:latin typeface="Cambria" panose="02040503050406030204" pitchFamily="18" charset="0"/>
              </a:rPr>
              <a:t>necessarily</a:t>
            </a:r>
            <a:r>
              <a:rPr lang="en-SG" sz="2400" b="1" i="1" dirty="0">
                <a:solidFill>
                  <a:srgbClr val="00FFEB"/>
                </a:solidFill>
                <a:latin typeface="Cambria" panose="02040503050406030204" pitchFamily="18" charset="0"/>
              </a:rPr>
              <a:t>, </a:t>
            </a:r>
            <a:r>
              <a:rPr lang="en-SG" sz="2400" b="1" i="1" u="sng" dirty="0">
                <a:solidFill>
                  <a:srgbClr val="FFFF00"/>
                </a:solidFill>
                <a:latin typeface="Cambria" panose="02040503050406030204" pitchFamily="18" charset="0"/>
              </a:rPr>
              <a:t>freely</a:t>
            </a:r>
            <a:r>
              <a:rPr lang="en-SG" sz="2400" b="1" i="1" dirty="0">
                <a:solidFill>
                  <a:srgbClr val="00FFEB"/>
                </a:solidFill>
                <a:latin typeface="Cambria" panose="02040503050406030204" pitchFamily="18" charset="0"/>
              </a:rPr>
              <a:t>, or </a:t>
            </a:r>
            <a:r>
              <a:rPr lang="en-SG" sz="2400" b="1" i="1" u="sng" dirty="0">
                <a:solidFill>
                  <a:srgbClr val="FFFF00"/>
                </a:solidFill>
                <a:latin typeface="Cambria" panose="02040503050406030204" pitchFamily="18" charset="0"/>
              </a:rPr>
              <a:t>contingently</a:t>
            </a:r>
            <a:r>
              <a:rPr lang="en-SG" sz="2400" b="1" i="1" dirty="0">
                <a:solidFill>
                  <a:srgbClr val="00FFEB"/>
                </a:solidFill>
                <a:latin typeface="Cambria" panose="02040503050406030204" pitchFamily="18" charset="0"/>
              </a:rPr>
              <a:t>. </a:t>
            </a:r>
          </a:p>
        </p:txBody>
      </p:sp>
      <p:sp>
        <p:nvSpPr>
          <p:cNvPr id="6" name="Rectangle 5">
            <a:extLst>
              <a:ext uri="{FF2B5EF4-FFF2-40B4-BE49-F238E27FC236}">
                <a16:creationId xmlns:a16="http://schemas.microsoft.com/office/drawing/2014/main" id="{666BD7DB-3B1B-1646-9D78-2B95476B9812}"/>
              </a:ext>
            </a:extLst>
          </p:cNvPr>
          <p:cNvSpPr/>
          <p:nvPr/>
        </p:nvSpPr>
        <p:spPr>
          <a:xfrm>
            <a:off x="150492" y="2233384"/>
            <a:ext cx="9054468" cy="3907480"/>
          </a:xfrm>
          <a:prstGeom prst="rect">
            <a:avLst/>
          </a:prstGeom>
        </p:spPr>
        <p:txBody>
          <a:bodyPr wrap="square">
            <a:spAutoFit/>
          </a:bodyPr>
          <a:lstStyle/>
          <a:p>
            <a:pPr algn="just">
              <a:lnSpc>
                <a:spcPts val="3000"/>
              </a:lnSpc>
            </a:pPr>
            <a:r>
              <a:rPr lang="en-SG" sz="2200" b="1" dirty="0">
                <a:solidFill>
                  <a:schemeClr val="bg1"/>
                </a:solidFill>
                <a:latin typeface="Cambria" panose="02040503050406030204" pitchFamily="18" charset="0"/>
              </a:rPr>
              <a:t>B. Second Cause in Providence: The Decree of God.  But this doctrine does not remove the reality of second causes.  Notice the last word: </a:t>
            </a:r>
            <a:r>
              <a:rPr lang="en-SG" sz="2200" b="1" i="1" dirty="0">
                <a:solidFill>
                  <a:schemeClr val="bg1"/>
                </a:solidFill>
                <a:latin typeface="Cambria" panose="02040503050406030204" pitchFamily="18" charset="0"/>
              </a:rPr>
              <a:t>contingently</a:t>
            </a:r>
            <a:r>
              <a:rPr lang="en-SG" sz="2200" b="1" dirty="0">
                <a:solidFill>
                  <a:schemeClr val="bg1"/>
                </a:solidFill>
                <a:latin typeface="Cambria" panose="02040503050406030204" pitchFamily="18" charset="0"/>
              </a:rPr>
              <a:t>.  Why is it there?  Cf. 1 Kings 22:17-37.  What was, from a human perspective, a random event, was at the same time the divine plan.  That soldier did not aim at the king, but he killed him.  We do not in any way deny the reality of 2</a:t>
            </a:r>
            <a:r>
              <a:rPr lang="en-SG" sz="2200" b="1" baseline="30000" dirty="0">
                <a:solidFill>
                  <a:schemeClr val="bg1"/>
                </a:solidFill>
                <a:latin typeface="Cambria" panose="02040503050406030204" pitchFamily="18" charset="0"/>
              </a:rPr>
              <a:t>nd</a:t>
            </a:r>
            <a:r>
              <a:rPr lang="en-SG" sz="2200" b="1" dirty="0">
                <a:solidFill>
                  <a:schemeClr val="bg1"/>
                </a:solidFill>
                <a:latin typeface="Cambria" panose="02040503050406030204" pitchFamily="18" charset="0"/>
              </a:rPr>
              <a:t> causes—God uses them to accomplish his will.  So, on the one hand, the geologist can tell us why an earthquake takes place, and we can receive his words as the truth.  But we also know that God caused that earthquake to happen through those natural means.  </a:t>
            </a:r>
            <a:endParaRPr lang="en-SG" sz="2200" b="1" i="1" dirty="0">
              <a:solidFill>
                <a:schemeClr val="bg1"/>
              </a:solidFill>
              <a:latin typeface="Cambria" panose="02040503050406030204" pitchFamily="18" charset="0"/>
            </a:endParaRPr>
          </a:p>
        </p:txBody>
      </p:sp>
      <p:pic>
        <p:nvPicPr>
          <p:cNvPr id="4" name="Picture 3" descr="A person in a suit and tie&#10;&#10;Description automatically generated with medium confidence">
            <a:extLst>
              <a:ext uri="{FF2B5EF4-FFF2-40B4-BE49-F238E27FC236}">
                <a16:creationId xmlns:a16="http://schemas.microsoft.com/office/drawing/2014/main" id="{49233547-194D-934E-93E1-21F330CD3FFA}"/>
              </a:ext>
            </a:extLst>
          </p:cNvPr>
          <p:cNvPicPr>
            <a:picLocks noChangeAspect="1"/>
          </p:cNvPicPr>
          <p:nvPr/>
        </p:nvPicPr>
        <p:blipFill>
          <a:blip r:embed="rId3"/>
          <a:stretch>
            <a:fillRect/>
          </a:stretch>
        </p:blipFill>
        <p:spPr>
          <a:xfrm>
            <a:off x="9347097" y="2444114"/>
            <a:ext cx="2604316" cy="2661285"/>
          </a:xfrm>
          <a:prstGeom prst="rect">
            <a:avLst/>
          </a:prstGeom>
        </p:spPr>
      </p:pic>
    </p:spTree>
    <p:extLst>
      <p:ext uri="{BB962C8B-B14F-4D97-AF65-F5344CB8AC3E}">
        <p14:creationId xmlns:p14="http://schemas.microsoft.com/office/powerpoint/2010/main" val="38342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1282"/>
            <a:ext cx="12191980" cy="705102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785652"/>
          </a:xfrm>
          <a:prstGeom prst="rect">
            <a:avLst/>
          </a:prstGeom>
        </p:spPr>
        <p:txBody>
          <a:bodyPr wrap="square">
            <a:spAutoFit/>
          </a:bodyPr>
          <a:lstStyle/>
          <a:p>
            <a:pPr algn="just"/>
            <a:r>
              <a:rPr lang="en-SG" sz="2400" b="1" dirty="0">
                <a:solidFill>
                  <a:schemeClr val="bg1"/>
                </a:solidFill>
                <a:latin typeface="Cambria" panose="02040503050406030204" pitchFamily="18" charset="0"/>
              </a:rPr>
              <a:t>4. The almighty power, unsearchable wisdom, and infinite goodness of God, so far manifest themselves in his providence, that his determinate counsel </a:t>
            </a:r>
            <a:r>
              <a:rPr lang="en-SG" sz="2400" b="1" dirty="0" err="1">
                <a:solidFill>
                  <a:schemeClr val="bg1"/>
                </a:solidFill>
                <a:latin typeface="Cambria" panose="02040503050406030204" pitchFamily="18" charset="0"/>
              </a:rPr>
              <a:t>extendeth</a:t>
            </a:r>
            <a:r>
              <a:rPr lang="en-SG" sz="2400" b="1" dirty="0">
                <a:solidFill>
                  <a:schemeClr val="bg1"/>
                </a:solidFill>
                <a:latin typeface="Cambria" panose="02040503050406030204" pitchFamily="18" charset="0"/>
              </a:rPr>
              <a:t> itself even to the first fall, and all other sinful actions both of angels and men; and that not by a bare permission, which also he most wisely and powerfully </a:t>
            </a:r>
            <a:r>
              <a:rPr lang="en-SG" sz="2400" b="1" dirty="0" err="1">
                <a:solidFill>
                  <a:schemeClr val="bg1"/>
                </a:solidFill>
                <a:latin typeface="Cambria" panose="02040503050406030204" pitchFamily="18" charset="0"/>
              </a:rPr>
              <a:t>boundeth</a:t>
            </a:r>
            <a:r>
              <a:rPr lang="en-SG" sz="2400" b="1" dirty="0">
                <a:solidFill>
                  <a:schemeClr val="bg1"/>
                </a:solidFill>
                <a:latin typeface="Cambria" panose="02040503050406030204" pitchFamily="18" charset="0"/>
              </a:rPr>
              <a:t>, and otherwise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and </a:t>
            </a:r>
            <a:r>
              <a:rPr lang="en-SG" sz="2400" b="1" dirty="0" err="1">
                <a:solidFill>
                  <a:schemeClr val="bg1"/>
                </a:solidFill>
                <a:latin typeface="Cambria" panose="02040503050406030204" pitchFamily="18" charset="0"/>
              </a:rPr>
              <a:t>governeth</a:t>
            </a:r>
            <a:r>
              <a:rPr lang="en-SG" sz="2400" b="1" dirty="0">
                <a:solidFill>
                  <a:schemeClr val="bg1"/>
                </a:solidFill>
                <a:latin typeface="Cambria" panose="02040503050406030204" pitchFamily="18" charset="0"/>
              </a:rPr>
              <a:t>, in a manifold dispensation to his most holy ends; yet so, as the sinfulness of their acts </a:t>
            </a:r>
            <a:r>
              <a:rPr lang="en-SG" sz="2400" b="1" dirty="0" err="1">
                <a:solidFill>
                  <a:schemeClr val="bg1"/>
                </a:solidFill>
                <a:latin typeface="Cambria" panose="02040503050406030204" pitchFamily="18" charset="0"/>
              </a:rPr>
              <a:t>proceedeth</a:t>
            </a:r>
            <a:r>
              <a:rPr lang="en-SG" sz="2400" b="1" dirty="0">
                <a:solidFill>
                  <a:schemeClr val="bg1"/>
                </a:solidFill>
                <a:latin typeface="Cambria" panose="02040503050406030204" pitchFamily="18" charset="0"/>
              </a:rPr>
              <a:t> only from the creatures, and not from God, who, being most holy and righteous, neither is nor can be the author or approver of sin. </a:t>
            </a:r>
          </a:p>
          <a:p>
            <a:pPr algn="just"/>
            <a:r>
              <a:rPr lang="en-SG" sz="2400" b="1" dirty="0">
                <a:solidFill>
                  <a:srgbClr val="FFFF00"/>
                </a:solidFill>
                <a:latin typeface="Cambria" panose="02040503050406030204" pitchFamily="18" charset="0"/>
              </a:rPr>
              <a:t>(Romans 11:32-34; 2 Samuel 24:1; 1 Chronicles 21:1; 2 Kings 19:28; Psalm 76:10; Genesis 1:20; Isaiah 10:6, 7, 12; Psalm 1:21; 1 John 2:16)</a:t>
            </a:r>
          </a:p>
        </p:txBody>
      </p:sp>
    </p:spTree>
    <p:extLst>
      <p:ext uri="{BB962C8B-B14F-4D97-AF65-F5344CB8AC3E}">
        <p14:creationId xmlns:p14="http://schemas.microsoft.com/office/powerpoint/2010/main" val="393439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1282"/>
            <a:ext cx="12191980" cy="705102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785652"/>
          </a:xfrm>
          <a:prstGeom prst="rect">
            <a:avLst/>
          </a:prstGeom>
        </p:spPr>
        <p:txBody>
          <a:bodyPr wrap="square">
            <a:spAutoFit/>
          </a:bodyPr>
          <a:lstStyle/>
          <a:p>
            <a:pPr algn="just"/>
            <a:r>
              <a:rPr lang="en-SG" sz="2400" b="1" dirty="0">
                <a:solidFill>
                  <a:schemeClr val="bg1"/>
                </a:solidFill>
                <a:latin typeface="Cambria" panose="02040503050406030204" pitchFamily="18" charset="0"/>
              </a:rPr>
              <a:t>4. The almighty power, unsearchable wisdom, and infinite goodness of God, so far manifest themselves </a:t>
            </a:r>
            <a:r>
              <a:rPr lang="en-SG" sz="2400" b="1" dirty="0">
                <a:solidFill>
                  <a:srgbClr val="00FF00"/>
                </a:solidFill>
                <a:latin typeface="Cambria" panose="02040503050406030204" pitchFamily="18" charset="0"/>
              </a:rPr>
              <a:t>in</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his providence</a:t>
            </a:r>
            <a:r>
              <a:rPr lang="en-SG" sz="2400" b="1" dirty="0">
                <a:solidFill>
                  <a:schemeClr val="bg1"/>
                </a:solidFill>
                <a:latin typeface="Cambria" panose="02040503050406030204" pitchFamily="18" charset="0"/>
              </a:rPr>
              <a:t>, that his determinate counsel </a:t>
            </a:r>
            <a:r>
              <a:rPr lang="en-SG" sz="2400" b="1" dirty="0" err="1">
                <a:solidFill>
                  <a:schemeClr val="bg1"/>
                </a:solidFill>
                <a:latin typeface="Cambria" panose="02040503050406030204" pitchFamily="18" charset="0"/>
              </a:rPr>
              <a:t>extendeth</a:t>
            </a:r>
            <a:r>
              <a:rPr lang="en-SG" sz="2400" b="1" dirty="0">
                <a:solidFill>
                  <a:schemeClr val="bg1"/>
                </a:solidFill>
                <a:latin typeface="Cambria" panose="02040503050406030204" pitchFamily="18" charset="0"/>
              </a:rPr>
              <a:t> itself even to the first fall, and all other sinful actions both of angels and men; and that not by a bare permission, which also he most wisely and powerfully </a:t>
            </a:r>
            <a:r>
              <a:rPr lang="en-SG" sz="2400" b="1" dirty="0" err="1">
                <a:solidFill>
                  <a:schemeClr val="bg1"/>
                </a:solidFill>
                <a:latin typeface="Cambria" panose="02040503050406030204" pitchFamily="18" charset="0"/>
              </a:rPr>
              <a:t>boundeth</a:t>
            </a:r>
            <a:r>
              <a:rPr lang="en-SG" sz="2400" b="1" dirty="0">
                <a:solidFill>
                  <a:schemeClr val="bg1"/>
                </a:solidFill>
                <a:latin typeface="Cambria" panose="02040503050406030204" pitchFamily="18" charset="0"/>
              </a:rPr>
              <a:t>, and otherwise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and </a:t>
            </a:r>
            <a:r>
              <a:rPr lang="en-SG" sz="2400" b="1" dirty="0" err="1">
                <a:solidFill>
                  <a:schemeClr val="bg1"/>
                </a:solidFill>
                <a:latin typeface="Cambria" panose="02040503050406030204" pitchFamily="18" charset="0"/>
              </a:rPr>
              <a:t>governeth</a:t>
            </a:r>
            <a:r>
              <a:rPr lang="en-SG" sz="2400" b="1" dirty="0">
                <a:solidFill>
                  <a:schemeClr val="bg1"/>
                </a:solidFill>
                <a:latin typeface="Cambria" panose="02040503050406030204" pitchFamily="18" charset="0"/>
              </a:rPr>
              <a:t>, in a manifold dispensation to his most holy ends; yet so, as the sinfulness of their acts </a:t>
            </a:r>
            <a:r>
              <a:rPr lang="en-SG" sz="2400" b="1" dirty="0" err="1">
                <a:solidFill>
                  <a:schemeClr val="bg1"/>
                </a:solidFill>
                <a:latin typeface="Cambria" panose="02040503050406030204" pitchFamily="18" charset="0"/>
              </a:rPr>
              <a:t>proceedeth</a:t>
            </a:r>
            <a:r>
              <a:rPr lang="en-SG" sz="2400" b="1" dirty="0">
                <a:solidFill>
                  <a:schemeClr val="bg1"/>
                </a:solidFill>
                <a:latin typeface="Cambria" panose="02040503050406030204" pitchFamily="18" charset="0"/>
              </a:rPr>
              <a:t> only from the creatures, and not from God, who, being most holy and righteous, neither is nor can be the author or approver of sin. </a:t>
            </a:r>
          </a:p>
          <a:p>
            <a:pPr algn="just"/>
            <a:r>
              <a:rPr lang="en-SG" sz="2400" b="1" dirty="0">
                <a:solidFill>
                  <a:srgbClr val="FFFF00"/>
                </a:solidFill>
                <a:latin typeface="Cambria" panose="02040503050406030204" pitchFamily="18" charset="0"/>
              </a:rPr>
              <a:t>(Romans 11:32-34; 2 Samuel 24:1; 1 Chronicles 21:1; 2 Kings 19:28; Psalm 76:10; Genesis 1:20; Isaiah 10:6, 7, 12; Psalm 1:21; 1 John 2:16)</a:t>
            </a:r>
          </a:p>
        </p:txBody>
      </p:sp>
    </p:spTree>
    <p:extLst>
      <p:ext uri="{BB962C8B-B14F-4D97-AF65-F5344CB8AC3E}">
        <p14:creationId xmlns:p14="http://schemas.microsoft.com/office/powerpoint/2010/main" val="1821356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1282"/>
            <a:ext cx="12191980" cy="705102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785652"/>
          </a:xfrm>
          <a:prstGeom prst="rect">
            <a:avLst/>
          </a:prstGeom>
        </p:spPr>
        <p:txBody>
          <a:bodyPr wrap="square">
            <a:spAutoFit/>
          </a:bodyPr>
          <a:lstStyle/>
          <a:p>
            <a:pPr algn="just"/>
            <a:r>
              <a:rPr lang="en-SG" sz="2400" b="1" dirty="0">
                <a:solidFill>
                  <a:schemeClr val="bg1"/>
                </a:solidFill>
                <a:latin typeface="Cambria" panose="02040503050406030204" pitchFamily="18" charset="0"/>
              </a:rPr>
              <a:t>4. </a:t>
            </a:r>
            <a:r>
              <a:rPr lang="en-SG" sz="2400" b="1" u="sng" dirty="0">
                <a:solidFill>
                  <a:srgbClr val="00FF00"/>
                </a:solidFill>
                <a:latin typeface="Cambria" panose="02040503050406030204" pitchFamily="18" charset="0"/>
              </a:rPr>
              <a:t>The almighty power, unsearchable wisdom, and infinite goodness of God</a:t>
            </a:r>
            <a:r>
              <a:rPr lang="en-SG" sz="2400" b="1" dirty="0">
                <a:solidFill>
                  <a:schemeClr val="bg1"/>
                </a:solidFill>
                <a:latin typeface="Cambria" panose="02040503050406030204" pitchFamily="18" charset="0"/>
              </a:rPr>
              <a:t>, so far manifest themselves </a:t>
            </a:r>
            <a:r>
              <a:rPr lang="en-SG" sz="2400" b="1" dirty="0">
                <a:solidFill>
                  <a:srgbClr val="00FF00"/>
                </a:solidFill>
                <a:latin typeface="Cambria" panose="02040503050406030204" pitchFamily="18" charset="0"/>
              </a:rPr>
              <a:t>in</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his providence</a:t>
            </a:r>
            <a:r>
              <a:rPr lang="en-SG" sz="2400" b="1" dirty="0">
                <a:solidFill>
                  <a:schemeClr val="bg1"/>
                </a:solidFill>
                <a:latin typeface="Cambria" panose="02040503050406030204" pitchFamily="18" charset="0"/>
              </a:rPr>
              <a:t>, that his determinate counsel </a:t>
            </a:r>
            <a:r>
              <a:rPr lang="en-SG" sz="2400" b="1" dirty="0" err="1">
                <a:solidFill>
                  <a:schemeClr val="bg1"/>
                </a:solidFill>
                <a:latin typeface="Cambria" panose="02040503050406030204" pitchFamily="18" charset="0"/>
              </a:rPr>
              <a:t>extendeth</a:t>
            </a:r>
            <a:r>
              <a:rPr lang="en-SG" sz="2400" b="1" dirty="0">
                <a:solidFill>
                  <a:schemeClr val="bg1"/>
                </a:solidFill>
                <a:latin typeface="Cambria" panose="02040503050406030204" pitchFamily="18" charset="0"/>
              </a:rPr>
              <a:t> itself even to the first fall, and all other sinful actions both of angels and men; and that not by a bare permission, which also he most wisely and powerfully </a:t>
            </a:r>
            <a:r>
              <a:rPr lang="en-SG" sz="2400" b="1" dirty="0" err="1">
                <a:solidFill>
                  <a:schemeClr val="bg1"/>
                </a:solidFill>
                <a:latin typeface="Cambria" panose="02040503050406030204" pitchFamily="18" charset="0"/>
              </a:rPr>
              <a:t>boundeth</a:t>
            </a:r>
            <a:r>
              <a:rPr lang="en-SG" sz="2400" b="1" dirty="0">
                <a:solidFill>
                  <a:schemeClr val="bg1"/>
                </a:solidFill>
                <a:latin typeface="Cambria" panose="02040503050406030204" pitchFamily="18" charset="0"/>
              </a:rPr>
              <a:t>, and otherwise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and </a:t>
            </a:r>
            <a:r>
              <a:rPr lang="en-SG" sz="2400" b="1" dirty="0" err="1">
                <a:solidFill>
                  <a:schemeClr val="bg1"/>
                </a:solidFill>
                <a:latin typeface="Cambria" panose="02040503050406030204" pitchFamily="18" charset="0"/>
              </a:rPr>
              <a:t>governeth</a:t>
            </a:r>
            <a:r>
              <a:rPr lang="en-SG" sz="2400" b="1" dirty="0">
                <a:solidFill>
                  <a:schemeClr val="bg1"/>
                </a:solidFill>
                <a:latin typeface="Cambria" panose="02040503050406030204" pitchFamily="18" charset="0"/>
              </a:rPr>
              <a:t>, in a manifold dispensation to his most holy ends; yet so, as the sinfulness of their acts </a:t>
            </a:r>
            <a:r>
              <a:rPr lang="en-SG" sz="2400" b="1" dirty="0" err="1">
                <a:solidFill>
                  <a:schemeClr val="bg1"/>
                </a:solidFill>
                <a:latin typeface="Cambria" panose="02040503050406030204" pitchFamily="18" charset="0"/>
              </a:rPr>
              <a:t>proceedeth</a:t>
            </a:r>
            <a:r>
              <a:rPr lang="en-SG" sz="2400" b="1" dirty="0">
                <a:solidFill>
                  <a:schemeClr val="bg1"/>
                </a:solidFill>
                <a:latin typeface="Cambria" panose="02040503050406030204" pitchFamily="18" charset="0"/>
              </a:rPr>
              <a:t> only from the creatures, and not from God, who, being most holy and righteous, neither is nor can be the author or approver of sin. </a:t>
            </a:r>
          </a:p>
          <a:p>
            <a:pPr algn="just"/>
            <a:r>
              <a:rPr lang="en-SG" sz="2400" b="1" dirty="0">
                <a:solidFill>
                  <a:srgbClr val="FFFF00"/>
                </a:solidFill>
                <a:latin typeface="Cambria" panose="02040503050406030204" pitchFamily="18" charset="0"/>
              </a:rPr>
              <a:t>(Romans 11:32-34; 2 Samuel 24:1; 1 Chronicles 21:1; 2 Kings 19:28; Psalm 76:10; Genesis 1:20; Isaiah 10:6, 7, 12; Psalm 1:21; 1 John 2:16)</a:t>
            </a:r>
          </a:p>
        </p:txBody>
      </p:sp>
    </p:spTree>
    <p:extLst>
      <p:ext uri="{BB962C8B-B14F-4D97-AF65-F5344CB8AC3E}">
        <p14:creationId xmlns:p14="http://schemas.microsoft.com/office/powerpoint/2010/main" val="368605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1282"/>
            <a:ext cx="12191980" cy="705102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785652"/>
          </a:xfrm>
          <a:prstGeom prst="rect">
            <a:avLst/>
          </a:prstGeom>
        </p:spPr>
        <p:txBody>
          <a:bodyPr wrap="square">
            <a:spAutoFit/>
          </a:bodyPr>
          <a:lstStyle/>
          <a:p>
            <a:pPr algn="just"/>
            <a:r>
              <a:rPr lang="en-SG" sz="2400" b="1" dirty="0">
                <a:solidFill>
                  <a:schemeClr val="bg1"/>
                </a:solidFill>
                <a:latin typeface="Cambria" panose="02040503050406030204" pitchFamily="18" charset="0"/>
              </a:rPr>
              <a:t>4. </a:t>
            </a:r>
            <a:r>
              <a:rPr lang="en-SG" sz="2400" b="1" u="sng" dirty="0">
                <a:solidFill>
                  <a:srgbClr val="00FF00"/>
                </a:solidFill>
                <a:latin typeface="Cambria" panose="02040503050406030204" pitchFamily="18" charset="0"/>
              </a:rPr>
              <a:t>The almighty power, unsearchable wisdom, and infinite goodness of God</a:t>
            </a:r>
            <a:r>
              <a:rPr lang="en-SG" sz="2400" b="1" dirty="0">
                <a:solidFill>
                  <a:schemeClr val="bg1"/>
                </a:solidFill>
                <a:latin typeface="Cambria" panose="02040503050406030204" pitchFamily="18" charset="0"/>
              </a:rPr>
              <a:t>, so far manifest themselves </a:t>
            </a:r>
            <a:r>
              <a:rPr lang="en-SG" sz="2400" b="1" dirty="0">
                <a:solidFill>
                  <a:srgbClr val="00FF00"/>
                </a:solidFill>
                <a:latin typeface="Cambria" panose="02040503050406030204" pitchFamily="18" charset="0"/>
              </a:rPr>
              <a:t>in</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his providence</a:t>
            </a:r>
            <a:r>
              <a:rPr lang="en-SG" sz="2400" b="1" dirty="0">
                <a:solidFill>
                  <a:schemeClr val="bg1"/>
                </a:solidFill>
                <a:latin typeface="Cambria" panose="02040503050406030204" pitchFamily="18" charset="0"/>
              </a:rPr>
              <a:t>, that his determinate counsel </a:t>
            </a:r>
            <a:r>
              <a:rPr lang="en-SG" sz="2400" b="1" u="sng" dirty="0" err="1">
                <a:solidFill>
                  <a:srgbClr val="FFFF00"/>
                </a:solidFill>
                <a:latin typeface="Cambria" panose="02040503050406030204" pitchFamily="18" charset="0"/>
              </a:rPr>
              <a:t>extendeth</a:t>
            </a:r>
            <a:r>
              <a:rPr lang="en-SG" sz="2400" b="1" u="sng" dirty="0">
                <a:solidFill>
                  <a:srgbClr val="FFFF00"/>
                </a:solidFill>
                <a:latin typeface="Cambria" panose="02040503050406030204" pitchFamily="18" charset="0"/>
              </a:rPr>
              <a:t> itself even to the first fall, and all other sinful actions both of angels and men; </a:t>
            </a:r>
            <a:r>
              <a:rPr lang="en-SG" sz="2400" b="1" dirty="0">
                <a:solidFill>
                  <a:schemeClr val="bg1"/>
                </a:solidFill>
                <a:latin typeface="Cambria" panose="02040503050406030204" pitchFamily="18" charset="0"/>
              </a:rPr>
              <a:t>and that not by a bare permission, which also he most wisely and powerfully </a:t>
            </a:r>
            <a:r>
              <a:rPr lang="en-SG" sz="2400" b="1" dirty="0" err="1">
                <a:solidFill>
                  <a:schemeClr val="bg1"/>
                </a:solidFill>
                <a:latin typeface="Cambria" panose="02040503050406030204" pitchFamily="18" charset="0"/>
              </a:rPr>
              <a:t>boundeth</a:t>
            </a:r>
            <a:r>
              <a:rPr lang="en-SG" sz="2400" b="1" dirty="0">
                <a:solidFill>
                  <a:schemeClr val="bg1"/>
                </a:solidFill>
                <a:latin typeface="Cambria" panose="02040503050406030204" pitchFamily="18" charset="0"/>
              </a:rPr>
              <a:t>, and otherwise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and </a:t>
            </a:r>
            <a:r>
              <a:rPr lang="en-SG" sz="2400" b="1" dirty="0" err="1">
                <a:solidFill>
                  <a:schemeClr val="bg1"/>
                </a:solidFill>
                <a:latin typeface="Cambria" panose="02040503050406030204" pitchFamily="18" charset="0"/>
              </a:rPr>
              <a:t>governeth</a:t>
            </a:r>
            <a:r>
              <a:rPr lang="en-SG" sz="2400" b="1" dirty="0">
                <a:solidFill>
                  <a:schemeClr val="bg1"/>
                </a:solidFill>
                <a:latin typeface="Cambria" panose="02040503050406030204" pitchFamily="18" charset="0"/>
              </a:rPr>
              <a:t>, in a manifold dispensation to his most holy ends; yet so, as the sinfulness of their acts </a:t>
            </a:r>
            <a:r>
              <a:rPr lang="en-SG" sz="2400" b="1" dirty="0" err="1">
                <a:solidFill>
                  <a:schemeClr val="bg1"/>
                </a:solidFill>
                <a:latin typeface="Cambria" panose="02040503050406030204" pitchFamily="18" charset="0"/>
              </a:rPr>
              <a:t>proceedeth</a:t>
            </a:r>
            <a:r>
              <a:rPr lang="en-SG" sz="2400" b="1" dirty="0">
                <a:solidFill>
                  <a:schemeClr val="bg1"/>
                </a:solidFill>
                <a:latin typeface="Cambria" panose="02040503050406030204" pitchFamily="18" charset="0"/>
              </a:rPr>
              <a:t> only from the creatures, and not from God, who, being most holy and righteous, neither is nor can be the author or approver of sin. </a:t>
            </a:r>
          </a:p>
          <a:p>
            <a:pPr algn="just"/>
            <a:r>
              <a:rPr lang="en-SG" sz="2400" b="1" dirty="0">
                <a:solidFill>
                  <a:srgbClr val="FFFF00"/>
                </a:solidFill>
                <a:latin typeface="Cambria" panose="02040503050406030204" pitchFamily="18" charset="0"/>
              </a:rPr>
              <a:t>(Romans 11:32-34; 2 Samuel 24:1; 1 Chronicles 21:1; 2 Kings 19:28; Psalm 76:10; Genesis 1:20; Isaiah 10:6, 7, 12; Psalm 1:21; 1 John 2:16)</a:t>
            </a:r>
          </a:p>
        </p:txBody>
      </p:sp>
    </p:spTree>
    <p:extLst>
      <p:ext uri="{BB962C8B-B14F-4D97-AF65-F5344CB8AC3E}">
        <p14:creationId xmlns:p14="http://schemas.microsoft.com/office/powerpoint/2010/main" val="146986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1282"/>
            <a:ext cx="12191980" cy="705102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785652"/>
          </a:xfrm>
          <a:prstGeom prst="rect">
            <a:avLst/>
          </a:prstGeom>
        </p:spPr>
        <p:txBody>
          <a:bodyPr wrap="square">
            <a:spAutoFit/>
          </a:bodyPr>
          <a:lstStyle/>
          <a:p>
            <a:pPr algn="just"/>
            <a:r>
              <a:rPr lang="en-SG" sz="2400" b="1" dirty="0">
                <a:solidFill>
                  <a:schemeClr val="bg1"/>
                </a:solidFill>
                <a:latin typeface="Cambria" panose="02040503050406030204" pitchFamily="18" charset="0"/>
              </a:rPr>
              <a:t>4. </a:t>
            </a:r>
            <a:r>
              <a:rPr lang="en-SG" sz="2400" b="1" u="sng" dirty="0">
                <a:solidFill>
                  <a:srgbClr val="00FF00"/>
                </a:solidFill>
                <a:latin typeface="Cambria" panose="02040503050406030204" pitchFamily="18" charset="0"/>
              </a:rPr>
              <a:t>The almighty power, unsearchable wisdom, and infinite goodness of God</a:t>
            </a:r>
            <a:r>
              <a:rPr lang="en-SG" sz="2400" b="1" dirty="0">
                <a:solidFill>
                  <a:schemeClr val="bg1"/>
                </a:solidFill>
                <a:latin typeface="Cambria" panose="02040503050406030204" pitchFamily="18" charset="0"/>
              </a:rPr>
              <a:t>, so far manifest themselves </a:t>
            </a:r>
            <a:r>
              <a:rPr lang="en-SG" sz="2400" b="1" dirty="0">
                <a:solidFill>
                  <a:srgbClr val="00FF00"/>
                </a:solidFill>
                <a:latin typeface="Cambria" panose="02040503050406030204" pitchFamily="18" charset="0"/>
              </a:rPr>
              <a:t>in</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his providence</a:t>
            </a:r>
            <a:r>
              <a:rPr lang="en-SG" sz="2400" b="1" dirty="0">
                <a:solidFill>
                  <a:schemeClr val="bg1"/>
                </a:solidFill>
                <a:latin typeface="Cambria" panose="02040503050406030204" pitchFamily="18" charset="0"/>
              </a:rPr>
              <a:t>, that his determinate counsel </a:t>
            </a:r>
            <a:r>
              <a:rPr lang="en-SG" sz="2400" b="1" u="sng" dirty="0" err="1">
                <a:solidFill>
                  <a:srgbClr val="FFFF00"/>
                </a:solidFill>
                <a:latin typeface="Cambria" panose="02040503050406030204" pitchFamily="18" charset="0"/>
              </a:rPr>
              <a:t>extendeth</a:t>
            </a:r>
            <a:r>
              <a:rPr lang="en-SG" sz="2400" b="1" u="sng" dirty="0">
                <a:solidFill>
                  <a:srgbClr val="FFFF00"/>
                </a:solidFill>
                <a:latin typeface="Cambria" panose="02040503050406030204" pitchFamily="18" charset="0"/>
              </a:rPr>
              <a:t> itself even to the first fall, and all other sinful actions both of angels and men; </a:t>
            </a:r>
            <a:r>
              <a:rPr lang="en-SG" sz="2400" b="1" dirty="0">
                <a:solidFill>
                  <a:schemeClr val="bg1"/>
                </a:solidFill>
                <a:latin typeface="Cambria" panose="02040503050406030204" pitchFamily="18" charset="0"/>
              </a:rPr>
              <a:t>and that </a:t>
            </a:r>
            <a:r>
              <a:rPr lang="en-SG" sz="2400" b="1" u="sng" dirty="0">
                <a:solidFill>
                  <a:srgbClr val="FF00FF"/>
                </a:solidFill>
                <a:latin typeface="Cambria" panose="02040503050406030204" pitchFamily="18" charset="0"/>
              </a:rPr>
              <a:t>not by a bare permission, which also he most wisely and powerfully </a:t>
            </a:r>
            <a:r>
              <a:rPr lang="en-SG" sz="2400" b="1" u="sng" dirty="0" err="1">
                <a:solidFill>
                  <a:srgbClr val="FF00FF"/>
                </a:solidFill>
                <a:latin typeface="Cambria" panose="02040503050406030204" pitchFamily="18" charset="0"/>
              </a:rPr>
              <a:t>boundeth</a:t>
            </a:r>
            <a:r>
              <a:rPr lang="en-SG" sz="2400" b="1" u="sng" dirty="0">
                <a:solidFill>
                  <a:srgbClr val="FF00FF"/>
                </a:solidFill>
                <a:latin typeface="Cambria" panose="02040503050406030204" pitchFamily="18" charset="0"/>
              </a:rPr>
              <a:t>, and otherwise </a:t>
            </a:r>
            <a:r>
              <a:rPr lang="en-SG" sz="2400" b="1" u="sng" dirty="0" err="1">
                <a:solidFill>
                  <a:srgbClr val="FF00FF"/>
                </a:solidFill>
                <a:latin typeface="Cambria" panose="02040503050406030204" pitchFamily="18" charset="0"/>
              </a:rPr>
              <a:t>ordereth</a:t>
            </a:r>
            <a:r>
              <a:rPr lang="en-SG" sz="2400" b="1" u="sng" dirty="0">
                <a:solidFill>
                  <a:srgbClr val="FF00FF"/>
                </a:solidFill>
                <a:latin typeface="Cambria" panose="02040503050406030204" pitchFamily="18" charset="0"/>
              </a:rPr>
              <a:t> and </a:t>
            </a:r>
            <a:r>
              <a:rPr lang="en-SG" sz="2400" b="1" u="sng" dirty="0" err="1">
                <a:solidFill>
                  <a:srgbClr val="FF00FF"/>
                </a:solidFill>
                <a:latin typeface="Cambria" panose="02040503050406030204" pitchFamily="18" charset="0"/>
              </a:rPr>
              <a:t>governeth</a:t>
            </a:r>
            <a:r>
              <a:rPr lang="en-SG" sz="2400" b="1" dirty="0">
                <a:solidFill>
                  <a:schemeClr val="bg1"/>
                </a:solidFill>
                <a:latin typeface="Cambria" panose="02040503050406030204" pitchFamily="18" charset="0"/>
              </a:rPr>
              <a:t>, in a manifold dispensation to his most holy ends; yet so, as the sinfulness of their acts </a:t>
            </a:r>
            <a:r>
              <a:rPr lang="en-SG" sz="2400" b="1" dirty="0" err="1">
                <a:solidFill>
                  <a:schemeClr val="bg1"/>
                </a:solidFill>
                <a:latin typeface="Cambria" panose="02040503050406030204" pitchFamily="18" charset="0"/>
              </a:rPr>
              <a:t>proceedeth</a:t>
            </a:r>
            <a:r>
              <a:rPr lang="en-SG" sz="2400" b="1" dirty="0">
                <a:solidFill>
                  <a:schemeClr val="bg1"/>
                </a:solidFill>
                <a:latin typeface="Cambria" panose="02040503050406030204" pitchFamily="18" charset="0"/>
              </a:rPr>
              <a:t> only from the creatures, and not from God, who, being most holy and righteous, neither is nor can be the author or approver of sin. </a:t>
            </a:r>
          </a:p>
          <a:p>
            <a:pPr algn="just"/>
            <a:r>
              <a:rPr lang="en-SG" sz="2400" b="1" dirty="0">
                <a:solidFill>
                  <a:srgbClr val="FFFF00"/>
                </a:solidFill>
                <a:latin typeface="Cambria" panose="02040503050406030204" pitchFamily="18" charset="0"/>
              </a:rPr>
              <a:t>(Romans 11:32-34; 2 Samuel 24:1; 1 Chronicles 21:1; 2 Kings 19:28; Psalm 76:10; Genesis 1:20; Isaiah 10:6, 7, 12; Psalm 1:21; 1 John 2:16)</a:t>
            </a:r>
          </a:p>
        </p:txBody>
      </p:sp>
    </p:spTree>
    <p:extLst>
      <p:ext uri="{BB962C8B-B14F-4D97-AF65-F5344CB8AC3E}">
        <p14:creationId xmlns:p14="http://schemas.microsoft.com/office/powerpoint/2010/main" val="260231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5DB6EA1D-1613-CF40-9AB8-08CB0837B131}"/>
              </a:ext>
            </a:extLst>
          </p:cNvPr>
          <p:cNvSpPr/>
          <p:nvPr/>
        </p:nvSpPr>
        <p:spPr>
          <a:xfrm>
            <a:off x="257175" y="311914"/>
            <a:ext cx="11601449" cy="5262979"/>
          </a:xfrm>
          <a:prstGeom prst="rect">
            <a:avLst/>
          </a:prstGeom>
        </p:spPr>
        <p:txBody>
          <a:bodyPr wrap="square">
            <a:spAutoFit/>
          </a:bodyPr>
          <a:lstStyle/>
          <a:p>
            <a:pPr algn="ctr"/>
            <a:r>
              <a:rPr lang="en-SG" sz="2400" b="1" u="sng" dirty="0">
                <a:solidFill>
                  <a:schemeClr val="bg1"/>
                </a:solidFill>
                <a:latin typeface="Cambria" panose="02040503050406030204" pitchFamily="18" charset="0"/>
              </a:rPr>
              <a:t>Orthodox Catechism</a:t>
            </a:r>
          </a:p>
          <a:p>
            <a:pPr algn="just"/>
            <a:endParaRPr lang="en-SG" sz="2400" b="1" dirty="0">
              <a:solidFill>
                <a:schemeClr val="bg1"/>
              </a:solidFill>
              <a:latin typeface="Cambria" panose="02040503050406030204" pitchFamily="18" charset="0"/>
            </a:endParaRPr>
          </a:p>
          <a:p>
            <a:pPr algn="just"/>
            <a:r>
              <a:rPr lang="en-SG" sz="2400" b="1" dirty="0">
                <a:solidFill>
                  <a:schemeClr val="bg1"/>
                </a:solidFill>
                <a:latin typeface="Cambria" panose="02040503050406030204" pitchFamily="18" charset="0"/>
              </a:rPr>
              <a:t>Q26. </a:t>
            </a:r>
            <a:r>
              <a:rPr lang="en-SG" sz="2400" b="1" i="1" dirty="0">
                <a:solidFill>
                  <a:schemeClr val="bg1"/>
                </a:solidFill>
                <a:latin typeface="Cambria" panose="02040503050406030204" pitchFamily="18" charset="0"/>
              </a:rPr>
              <a:t>What is the providence of God?</a:t>
            </a:r>
          </a:p>
          <a:p>
            <a:pPr algn="just"/>
            <a:endParaRPr lang="en-SG" sz="2400" b="1" i="1" dirty="0">
              <a:solidFill>
                <a:schemeClr val="bg1"/>
              </a:solidFill>
              <a:latin typeface="Cambria" panose="02040503050406030204" pitchFamily="18" charset="0"/>
            </a:endParaRPr>
          </a:p>
          <a:p>
            <a:pPr marL="457200" indent="-457200" algn="just">
              <a:buAutoNum type="alphaUcPeriod"/>
            </a:pPr>
            <a:r>
              <a:rPr lang="en-SG" sz="2400" b="1" dirty="0">
                <a:solidFill>
                  <a:schemeClr val="bg1"/>
                </a:solidFill>
                <a:latin typeface="Cambria" panose="02040503050406030204" pitchFamily="18" charset="0"/>
              </a:rPr>
              <a:t>The almighty power of God, everywhere present, whereby He does, as it were, by His hand uphold and govern heaven and earth, with all creatures therein, so that those things which grow in the earth, as likewise rain and drought, fruitfulness and barrenness, meat and drink, health and sickness, riches and poverty, in a word, all things come not rashly and by chance, but by His fatherly counsel and will</a:t>
            </a:r>
          </a:p>
          <a:p>
            <a:pPr algn="just"/>
            <a:endParaRPr lang="en-SG" sz="2400" b="1" dirty="0">
              <a:solidFill>
                <a:schemeClr val="bg1"/>
              </a:solidFill>
              <a:latin typeface="Cambria" panose="02040503050406030204" pitchFamily="18" charset="0"/>
            </a:endParaRPr>
          </a:p>
          <a:p>
            <a:pPr algn="just"/>
            <a:r>
              <a:rPr lang="en-SG" sz="2400" b="1" dirty="0">
                <a:solidFill>
                  <a:srgbClr val="FFFF00"/>
                </a:solidFill>
                <a:latin typeface="Cambria" panose="02040503050406030204" pitchFamily="18" charset="0"/>
              </a:rPr>
              <a:t>	(Psalm 94:9, Isaiah 29:15, Ezekiel 8:12; Acts 17:25</a:t>
            </a:r>
          </a:p>
          <a:p>
            <a:pPr algn="just"/>
            <a:r>
              <a:rPr lang="en-SG" sz="2400" b="1" dirty="0">
                <a:solidFill>
                  <a:srgbClr val="FFFF00"/>
                </a:solidFill>
                <a:latin typeface="Cambria" panose="02040503050406030204" pitchFamily="18" charset="0"/>
              </a:rPr>
              <a:t>	  Hebrews 1:2-3</a:t>
            </a:r>
          </a:p>
          <a:p>
            <a:pPr algn="just"/>
            <a:r>
              <a:rPr lang="en-SG" sz="2400" b="1" dirty="0">
                <a:solidFill>
                  <a:srgbClr val="FFFF00"/>
                </a:solidFill>
                <a:latin typeface="Cambria" panose="02040503050406030204" pitchFamily="18" charset="0"/>
              </a:rPr>
              <a:t>	  Proverbs 22:2; Jeremiah 5:24; John 9:3; Acts 14:17)</a:t>
            </a:r>
          </a:p>
        </p:txBody>
      </p:sp>
    </p:spTree>
    <p:extLst>
      <p:ext uri="{BB962C8B-B14F-4D97-AF65-F5344CB8AC3E}">
        <p14:creationId xmlns:p14="http://schemas.microsoft.com/office/powerpoint/2010/main" val="244213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1282"/>
            <a:ext cx="12191980" cy="705102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785652"/>
          </a:xfrm>
          <a:prstGeom prst="rect">
            <a:avLst/>
          </a:prstGeom>
        </p:spPr>
        <p:txBody>
          <a:bodyPr wrap="square">
            <a:spAutoFit/>
          </a:bodyPr>
          <a:lstStyle/>
          <a:p>
            <a:pPr algn="just"/>
            <a:r>
              <a:rPr lang="en-SG" sz="2400" b="1" dirty="0">
                <a:solidFill>
                  <a:schemeClr val="bg1"/>
                </a:solidFill>
                <a:latin typeface="Cambria" panose="02040503050406030204" pitchFamily="18" charset="0"/>
              </a:rPr>
              <a:t>4. </a:t>
            </a:r>
            <a:r>
              <a:rPr lang="en-SG" sz="2400" b="1" u="sng" dirty="0">
                <a:solidFill>
                  <a:srgbClr val="00FF00"/>
                </a:solidFill>
                <a:latin typeface="Cambria" panose="02040503050406030204" pitchFamily="18" charset="0"/>
              </a:rPr>
              <a:t>The almighty power, unsearchable wisdom, and infinite goodness of God</a:t>
            </a:r>
            <a:r>
              <a:rPr lang="en-SG" sz="2400" b="1" dirty="0">
                <a:solidFill>
                  <a:schemeClr val="bg1"/>
                </a:solidFill>
                <a:latin typeface="Cambria" panose="02040503050406030204" pitchFamily="18" charset="0"/>
              </a:rPr>
              <a:t>, so far manifest themselves </a:t>
            </a:r>
            <a:r>
              <a:rPr lang="en-SG" sz="2400" b="1" dirty="0">
                <a:solidFill>
                  <a:srgbClr val="00FF00"/>
                </a:solidFill>
                <a:latin typeface="Cambria" panose="02040503050406030204" pitchFamily="18" charset="0"/>
              </a:rPr>
              <a:t>in</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his providence</a:t>
            </a:r>
            <a:r>
              <a:rPr lang="en-SG" sz="2400" b="1" dirty="0">
                <a:solidFill>
                  <a:schemeClr val="bg1"/>
                </a:solidFill>
                <a:latin typeface="Cambria" panose="02040503050406030204" pitchFamily="18" charset="0"/>
              </a:rPr>
              <a:t>, that his determinate counsel </a:t>
            </a:r>
            <a:r>
              <a:rPr lang="en-SG" sz="2400" b="1" u="sng" dirty="0" err="1">
                <a:solidFill>
                  <a:srgbClr val="FFFF00"/>
                </a:solidFill>
                <a:latin typeface="Cambria" panose="02040503050406030204" pitchFamily="18" charset="0"/>
              </a:rPr>
              <a:t>extendeth</a:t>
            </a:r>
            <a:r>
              <a:rPr lang="en-SG" sz="2400" b="1" u="sng" dirty="0">
                <a:solidFill>
                  <a:srgbClr val="FFFF00"/>
                </a:solidFill>
                <a:latin typeface="Cambria" panose="02040503050406030204" pitchFamily="18" charset="0"/>
              </a:rPr>
              <a:t> itself even to the first fall, and all other sinful actions both of angels and men; </a:t>
            </a:r>
            <a:r>
              <a:rPr lang="en-SG" sz="2400" b="1" dirty="0">
                <a:solidFill>
                  <a:schemeClr val="bg1"/>
                </a:solidFill>
                <a:latin typeface="Cambria" panose="02040503050406030204" pitchFamily="18" charset="0"/>
              </a:rPr>
              <a:t>and that </a:t>
            </a:r>
            <a:r>
              <a:rPr lang="en-SG" sz="2400" b="1" u="sng" dirty="0">
                <a:solidFill>
                  <a:srgbClr val="FF00FF"/>
                </a:solidFill>
                <a:latin typeface="Cambria" panose="02040503050406030204" pitchFamily="18" charset="0"/>
              </a:rPr>
              <a:t>not by a bare permission, which also he most wisely and powerfully </a:t>
            </a:r>
            <a:r>
              <a:rPr lang="en-SG" sz="2400" b="1" u="sng" dirty="0" err="1">
                <a:solidFill>
                  <a:srgbClr val="FF00FF"/>
                </a:solidFill>
                <a:latin typeface="Cambria" panose="02040503050406030204" pitchFamily="18" charset="0"/>
              </a:rPr>
              <a:t>boundeth</a:t>
            </a:r>
            <a:r>
              <a:rPr lang="en-SG" sz="2400" b="1" u="sng" dirty="0">
                <a:solidFill>
                  <a:srgbClr val="FF00FF"/>
                </a:solidFill>
                <a:latin typeface="Cambria" panose="02040503050406030204" pitchFamily="18" charset="0"/>
              </a:rPr>
              <a:t>, and otherwise </a:t>
            </a:r>
            <a:r>
              <a:rPr lang="en-SG" sz="2400" b="1" u="sng" dirty="0" err="1">
                <a:solidFill>
                  <a:srgbClr val="FF00FF"/>
                </a:solidFill>
                <a:latin typeface="Cambria" panose="02040503050406030204" pitchFamily="18" charset="0"/>
              </a:rPr>
              <a:t>ordereth</a:t>
            </a:r>
            <a:r>
              <a:rPr lang="en-SG" sz="2400" b="1" u="sng" dirty="0">
                <a:solidFill>
                  <a:srgbClr val="FF00FF"/>
                </a:solidFill>
                <a:latin typeface="Cambria" panose="02040503050406030204" pitchFamily="18" charset="0"/>
              </a:rPr>
              <a:t> and </a:t>
            </a:r>
            <a:r>
              <a:rPr lang="en-SG" sz="2400" b="1" u="sng" dirty="0" err="1">
                <a:solidFill>
                  <a:srgbClr val="FF00FF"/>
                </a:solidFill>
                <a:latin typeface="Cambria" panose="02040503050406030204" pitchFamily="18" charset="0"/>
              </a:rPr>
              <a:t>governeth</a:t>
            </a:r>
            <a:r>
              <a:rPr lang="en-SG" sz="2400" b="1" dirty="0">
                <a:solidFill>
                  <a:schemeClr val="bg1"/>
                </a:solidFill>
                <a:latin typeface="Cambria" panose="02040503050406030204" pitchFamily="18" charset="0"/>
              </a:rPr>
              <a:t>, in a manifold dispensation to </a:t>
            </a:r>
            <a:r>
              <a:rPr lang="en-SG" sz="2400" b="1" u="sng" dirty="0">
                <a:solidFill>
                  <a:srgbClr val="00FFEB"/>
                </a:solidFill>
                <a:latin typeface="Cambria" panose="02040503050406030204" pitchFamily="18" charset="0"/>
              </a:rPr>
              <a:t>his most holy ends</a:t>
            </a:r>
            <a:r>
              <a:rPr lang="en-SG" sz="2400" b="1" dirty="0">
                <a:solidFill>
                  <a:schemeClr val="bg1"/>
                </a:solidFill>
                <a:latin typeface="Cambria" panose="02040503050406030204" pitchFamily="18" charset="0"/>
              </a:rPr>
              <a:t>; yet so, as the sinfulness of their acts </a:t>
            </a:r>
            <a:r>
              <a:rPr lang="en-SG" sz="2400" b="1" dirty="0" err="1">
                <a:solidFill>
                  <a:schemeClr val="bg1"/>
                </a:solidFill>
                <a:latin typeface="Cambria" panose="02040503050406030204" pitchFamily="18" charset="0"/>
              </a:rPr>
              <a:t>proceedeth</a:t>
            </a:r>
            <a:r>
              <a:rPr lang="en-SG" sz="2400" b="1" dirty="0">
                <a:solidFill>
                  <a:schemeClr val="bg1"/>
                </a:solidFill>
                <a:latin typeface="Cambria" panose="02040503050406030204" pitchFamily="18" charset="0"/>
              </a:rPr>
              <a:t> only from the creatures, and not from God, who, being most holy and righteous, neither is nor can be the author or approver of sin. </a:t>
            </a:r>
          </a:p>
          <a:p>
            <a:pPr algn="just"/>
            <a:r>
              <a:rPr lang="en-SG" sz="2400" b="1" dirty="0">
                <a:solidFill>
                  <a:srgbClr val="FFFF00"/>
                </a:solidFill>
                <a:latin typeface="Cambria" panose="02040503050406030204" pitchFamily="18" charset="0"/>
              </a:rPr>
              <a:t>(Romans 11:32-34; 2 Samuel 24:1; 1 Chronicles 21:1; 2 Kings 19:28; Psalm 76:10; Genesis 1:20; Isaiah 10:6, 7, 12; Psalm 1:21; 1 John 2:16)</a:t>
            </a:r>
          </a:p>
        </p:txBody>
      </p:sp>
    </p:spTree>
    <p:extLst>
      <p:ext uri="{BB962C8B-B14F-4D97-AF65-F5344CB8AC3E}">
        <p14:creationId xmlns:p14="http://schemas.microsoft.com/office/powerpoint/2010/main" val="2104617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1282"/>
            <a:ext cx="12191980" cy="705102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785652"/>
          </a:xfrm>
          <a:prstGeom prst="rect">
            <a:avLst/>
          </a:prstGeom>
        </p:spPr>
        <p:txBody>
          <a:bodyPr wrap="square">
            <a:spAutoFit/>
          </a:bodyPr>
          <a:lstStyle/>
          <a:p>
            <a:pPr algn="just"/>
            <a:r>
              <a:rPr lang="en-SG" sz="2400" b="1" dirty="0">
                <a:solidFill>
                  <a:schemeClr val="bg1"/>
                </a:solidFill>
                <a:latin typeface="Cambria" panose="02040503050406030204" pitchFamily="18" charset="0"/>
              </a:rPr>
              <a:t>4. </a:t>
            </a:r>
            <a:r>
              <a:rPr lang="en-SG" sz="2400" b="1" u="sng" dirty="0">
                <a:solidFill>
                  <a:srgbClr val="00FF00"/>
                </a:solidFill>
                <a:latin typeface="Cambria" panose="02040503050406030204" pitchFamily="18" charset="0"/>
              </a:rPr>
              <a:t>The almighty power, unsearchable wisdom, and infinite goodness of God</a:t>
            </a:r>
            <a:r>
              <a:rPr lang="en-SG" sz="2400" b="1" dirty="0">
                <a:solidFill>
                  <a:schemeClr val="bg1"/>
                </a:solidFill>
                <a:latin typeface="Cambria" panose="02040503050406030204" pitchFamily="18" charset="0"/>
              </a:rPr>
              <a:t>, so far manifest themselves </a:t>
            </a:r>
            <a:r>
              <a:rPr lang="en-SG" sz="2400" b="1" dirty="0">
                <a:solidFill>
                  <a:srgbClr val="00FF00"/>
                </a:solidFill>
                <a:latin typeface="Cambria" panose="02040503050406030204" pitchFamily="18" charset="0"/>
              </a:rPr>
              <a:t>in</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his providence</a:t>
            </a:r>
            <a:r>
              <a:rPr lang="en-SG" sz="2400" b="1" dirty="0">
                <a:solidFill>
                  <a:schemeClr val="bg1"/>
                </a:solidFill>
                <a:latin typeface="Cambria" panose="02040503050406030204" pitchFamily="18" charset="0"/>
              </a:rPr>
              <a:t>, that his determinate counsel </a:t>
            </a:r>
            <a:r>
              <a:rPr lang="en-SG" sz="2400" b="1" u="sng" dirty="0" err="1">
                <a:solidFill>
                  <a:srgbClr val="FFFF00"/>
                </a:solidFill>
                <a:latin typeface="Cambria" panose="02040503050406030204" pitchFamily="18" charset="0"/>
              </a:rPr>
              <a:t>extendeth</a:t>
            </a:r>
            <a:r>
              <a:rPr lang="en-SG" sz="2400" b="1" u="sng" dirty="0">
                <a:solidFill>
                  <a:srgbClr val="FFFF00"/>
                </a:solidFill>
                <a:latin typeface="Cambria" panose="02040503050406030204" pitchFamily="18" charset="0"/>
              </a:rPr>
              <a:t> itself even to the first fall, and all other sinful actions both of angels and men; </a:t>
            </a:r>
            <a:r>
              <a:rPr lang="en-SG" sz="2400" b="1" dirty="0">
                <a:solidFill>
                  <a:schemeClr val="bg1"/>
                </a:solidFill>
                <a:latin typeface="Cambria" panose="02040503050406030204" pitchFamily="18" charset="0"/>
              </a:rPr>
              <a:t>and that </a:t>
            </a:r>
            <a:r>
              <a:rPr lang="en-SG" sz="2400" b="1" u="sng" dirty="0">
                <a:solidFill>
                  <a:srgbClr val="FF00FF"/>
                </a:solidFill>
                <a:latin typeface="Cambria" panose="02040503050406030204" pitchFamily="18" charset="0"/>
              </a:rPr>
              <a:t>not by a bare permission, which also he most wisely and powerfully </a:t>
            </a:r>
            <a:r>
              <a:rPr lang="en-SG" sz="2400" b="1" u="sng" dirty="0" err="1">
                <a:solidFill>
                  <a:srgbClr val="FF00FF"/>
                </a:solidFill>
                <a:latin typeface="Cambria" panose="02040503050406030204" pitchFamily="18" charset="0"/>
              </a:rPr>
              <a:t>boundeth</a:t>
            </a:r>
            <a:r>
              <a:rPr lang="en-SG" sz="2400" b="1" u="sng" dirty="0">
                <a:solidFill>
                  <a:srgbClr val="FF00FF"/>
                </a:solidFill>
                <a:latin typeface="Cambria" panose="02040503050406030204" pitchFamily="18" charset="0"/>
              </a:rPr>
              <a:t>, and otherwise </a:t>
            </a:r>
            <a:r>
              <a:rPr lang="en-SG" sz="2400" b="1" u="sng" dirty="0" err="1">
                <a:solidFill>
                  <a:srgbClr val="FF00FF"/>
                </a:solidFill>
                <a:latin typeface="Cambria" panose="02040503050406030204" pitchFamily="18" charset="0"/>
              </a:rPr>
              <a:t>ordereth</a:t>
            </a:r>
            <a:r>
              <a:rPr lang="en-SG" sz="2400" b="1" u="sng" dirty="0">
                <a:solidFill>
                  <a:srgbClr val="FF00FF"/>
                </a:solidFill>
                <a:latin typeface="Cambria" panose="02040503050406030204" pitchFamily="18" charset="0"/>
              </a:rPr>
              <a:t> and </a:t>
            </a:r>
            <a:r>
              <a:rPr lang="en-SG" sz="2400" b="1" u="sng" dirty="0" err="1">
                <a:solidFill>
                  <a:srgbClr val="FF00FF"/>
                </a:solidFill>
                <a:latin typeface="Cambria" panose="02040503050406030204" pitchFamily="18" charset="0"/>
              </a:rPr>
              <a:t>governeth</a:t>
            </a:r>
            <a:r>
              <a:rPr lang="en-SG" sz="2400" b="1" dirty="0">
                <a:solidFill>
                  <a:schemeClr val="bg1"/>
                </a:solidFill>
                <a:latin typeface="Cambria" panose="02040503050406030204" pitchFamily="18" charset="0"/>
              </a:rPr>
              <a:t>, in a manifold dispensation to </a:t>
            </a:r>
            <a:r>
              <a:rPr lang="en-SG" sz="2400" b="1" u="sng" dirty="0">
                <a:solidFill>
                  <a:srgbClr val="00FFEB"/>
                </a:solidFill>
                <a:latin typeface="Cambria" panose="02040503050406030204" pitchFamily="18" charset="0"/>
              </a:rPr>
              <a:t>his most holy ends</a:t>
            </a:r>
            <a:r>
              <a:rPr lang="en-SG" sz="2400" b="1" dirty="0">
                <a:solidFill>
                  <a:schemeClr val="bg1"/>
                </a:solidFill>
                <a:latin typeface="Cambria" panose="02040503050406030204" pitchFamily="18" charset="0"/>
              </a:rPr>
              <a:t>; yet so, as </a:t>
            </a:r>
            <a:r>
              <a:rPr lang="en-SG" sz="2400" b="1" u="sng" dirty="0">
                <a:solidFill>
                  <a:srgbClr val="FFC000"/>
                </a:solidFill>
                <a:latin typeface="Cambria" panose="02040503050406030204" pitchFamily="18" charset="0"/>
              </a:rPr>
              <a:t>the sinfulness of their acts </a:t>
            </a:r>
            <a:r>
              <a:rPr lang="en-SG" sz="2400" b="1" u="sng" dirty="0" err="1">
                <a:solidFill>
                  <a:srgbClr val="FFC000"/>
                </a:solidFill>
                <a:latin typeface="Cambria" panose="02040503050406030204" pitchFamily="18" charset="0"/>
              </a:rPr>
              <a:t>proceedeth</a:t>
            </a:r>
            <a:r>
              <a:rPr lang="en-SG" sz="2400" b="1" u="sng" dirty="0">
                <a:solidFill>
                  <a:srgbClr val="FFC000"/>
                </a:solidFill>
                <a:latin typeface="Cambria" panose="02040503050406030204" pitchFamily="18" charset="0"/>
              </a:rPr>
              <a:t> only from the creatures, and not from God, who, being most holy and righteous, neither is nor can be the author or approver of sin. </a:t>
            </a:r>
          </a:p>
          <a:p>
            <a:pPr algn="just"/>
            <a:r>
              <a:rPr lang="en-SG" sz="2400" b="1" dirty="0">
                <a:solidFill>
                  <a:srgbClr val="FFFF00"/>
                </a:solidFill>
                <a:latin typeface="Cambria" panose="02040503050406030204" pitchFamily="18" charset="0"/>
              </a:rPr>
              <a:t>(Romans 11:32-34; 2 Samuel 24:1; 1 Chronicles 21:1; 2 Kings 19:28; Psalm 76:10; Genesis 1:20; Isaiah 10:6, 7, 12; Psalm 1:21; 1 John 2:16)</a:t>
            </a:r>
          </a:p>
        </p:txBody>
      </p:sp>
    </p:spTree>
    <p:extLst>
      <p:ext uri="{BB962C8B-B14F-4D97-AF65-F5344CB8AC3E}">
        <p14:creationId xmlns:p14="http://schemas.microsoft.com/office/powerpoint/2010/main" val="62796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1282"/>
            <a:ext cx="12191980" cy="705102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785652"/>
          </a:xfrm>
          <a:prstGeom prst="rect">
            <a:avLst/>
          </a:prstGeom>
        </p:spPr>
        <p:txBody>
          <a:bodyPr wrap="square">
            <a:spAutoFit/>
          </a:bodyPr>
          <a:lstStyle/>
          <a:p>
            <a:pPr algn="just"/>
            <a:r>
              <a:rPr lang="en-SG" sz="2400" b="1" dirty="0">
                <a:solidFill>
                  <a:schemeClr val="bg1"/>
                </a:solidFill>
                <a:latin typeface="Cambria" panose="02040503050406030204" pitchFamily="18" charset="0"/>
              </a:rPr>
              <a:t>4. </a:t>
            </a:r>
            <a:r>
              <a:rPr lang="en-SG" sz="2400" b="1" u="sng" dirty="0">
                <a:solidFill>
                  <a:srgbClr val="00FF00"/>
                </a:solidFill>
                <a:latin typeface="Cambria" panose="02040503050406030204" pitchFamily="18" charset="0"/>
              </a:rPr>
              <a:t>The almighty power, unsearchable wisdom, and infinite goodness of God</a:t>
            </a:r>
            <a:r>
              <a:rPr lang="en-SG" sz="2400" b="1" dirty="0">
                <a:solidFill>
                  <a:schemeClr val="bg1"/>
                </a:solidFill>
                <a:latin typeface="Cambria" panose="02040503050406030204" pitchFamily="18" charset="0"/>
              </a:rPr>
              <a:t>, so far manifest themselves </a:t>
            </a:r>
            <a:r>
              <a:rPr lang="en-SG" sz="2400" b="1" dirty="0">
                <a:solidFill>
                  <a:srgbClr val="00FF00"/>
                </a:solidFill>
                <a:latin typeface="Cambria" panose="02040503050406030204" pitchFamily="18" charset="0"/>
              </a:rPr>
              <a:t>in</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his providence</a:t>
            </a:r>
            <a:r>
              <a:rPr lang="en-SG" sz="2400" b="1" dirty="0">
                <a:solidFill>
                  <a:schemeClr val="bg1"/>
                </a:solidFill>
                <a:latin typeface="Cambria" panose="02040503050406030204" pitchFamily="18" charset="0"/>
              </a:rPr>
              <a:t>, that his determinate counsel </a:t>
            </a:r>
            <a:r>
              <a:rPr lang="en-SG" sz="2400" b="1" u="sng" dirty="0" err="1">
                <a:solidFill>
                  <a:srgbClr val="FFFF00"/>
                </a:solidFill>
                <a:latin typeface="Cambria" panose="02040503050406030204" pitchFamily="18" charset="0"/>
              </a:rPr>
              <a:t>extendeth</a:t>
            </a:r>
            <a:r>
              <a:rPr lang="en-SG" sz="2400" b="1" u="sng" dirty="0">
                <a:solidFill>
                  <a:srgbClr val="FFFF00"/>
                </a:solidFill>
                <a:latin typeface="Cambria" panose="02040503050406030204" pitchFamily="18" charset="0"/>
              </a:rPr>
              <a:t> itself even to the first fall, and all other sinful actions both of angels and men; </a:t>
            </a:r>
            <a:r>
              <a:rPr lang="en-SG" sz="2400" b="1" dirty="0">
                <a:solidFill>
                  <a:schemeClr val="bg1"/>
                </a:solidFill>
                <a:latin typeface="Cambria" panose="02040503050406030204" pitchFamily="18" charset="0"/>
              </a:rPr>
              <a:t>and that </a:t>
            </a:r>
            <a:r>
              <a:rPr lang="en-SG" sz="2400" b="1" u="sng" dirty="0">
                <a:solidFill>
                  <a:srgbClr val="FF00FF"/>
                </a:solidFill>
                <a:latin typeface="Cambria" panose="02040503050406030204" pitchFamily="18" charset="0"/>
              </a:rPr>
              <a:t>not by a bare permission, which also he most wisely and powerfully </a:t>
            </a:r>
            <a:r>
              <a:rPr lang="en-SG" sz="2400" b="1" u="sng" dirty="0" err="1">
                <a:solidFill>
                  <a:srgbClr val="FF00FF"/>
                </a:solidFill>
                <a:latin typeface="Cambria" panose="02040503050406030204" pitchFamily="18" charset="0"/>
              </a:rPr>
              <a:t>boundeth</a:t>
            </a:r>
            <a:r>
              <a:rPr lang="en-SG" sz="2400" b="1" u="sng" dirty="0">
                <a:solidFill>
                  <a:srgbClr val="FF00FF"/>
                </a:solidFill>
                <a:latin typeface="Cambria" panose="02040503050406030204" pitchFamily="18" charset="0"/>
              </a:rPr>
              <a:t>, and otherwise </a:t>
            </a:r>
            <a:r>
              <a:rPr lang="en-SG" sz="2400" b="1" u="sng" dirty="0" err="1">
                <a:solidFill>
                  <a:srgbClr val="FF00FF"/>
                </a:solidFill>
                <a:latin typeface="Cambria" panose="02040503050406030204" pitchFamily="18" charset="0"/>
              </a:rPr>
              <a:t>ordereth</a:t>
            </a:r>
            <a:r>
              <a:rPr lang="en-SG" sz="2400" b="1" u="sng" dirty="0">
                <a:solidFill>
                  <a:srgbClr val="FF00FF"/>
                </a:solidFill>
                <a:latin typeface="Cambria" panose="02040503050406030204" pitchFamily="18" charset="0"/>
              </a:rPr>
              <a:t> and </a:t>
            </a:r>
            <a:r>
              <a:rPr lang="en-SG" sz="2400" b="1" u="sng" dirty="0" err="1">
                <a:solidFill>
                  <a:srgbClr val="FF00FF"/>
                </a:solidFill>
                <a:latin typeface="Cambria" panose="02040503050406030204" pitchFamily="18" charset="0"/>
              </a:rPr>
              <a:t>governeth</a:t>
            </a:r>
            <a:r>
              <a:rPr lang="en-SG" sz="2400" b="1" dirty="0">
                <a:solidFill>
                  <a:schemeClr val="bg1"/>
                </a:solidFill>
                <a:latin typeface="Cambria" panose="02040503050406030204" pitchFamily="18" charset="0"/>
              </a:rPr>
              <a:t>, in a manifold dispensation to </a:t>
            </a:r>
            <a:r>
              <a:rPr lang="en-SG" sz="2400" b="1" u="sng" dirty="0">
                <a:solidFill>
                  <a:srgbClr val="00FFEB"/>
                </a:solidFill>
                <a:latin typeface="Cambria" panose="02040503050406030204" pitchFamily="18" charset="0"/>
              </a:rPr>
              <a:t>his most holy ends</a:t>
            </a:r>
            <a:r>
              <a:rPr lang="en-SG" sz="2400" b="1" dirty="0">
                <a:solidFill>
                  <a:schemeClr val="bg1"/>
                </a:solidFill>
                <a:latin typeface="Cambria" panose="02040503050406030204" pitchFamily="18" charset="0"/>
              </a:rPr>
              <a:t>; yet so, as </a:t>
            </a:r>
            <a:r>
              <a:rPr lang="en-SG" sz="2400" b="1" u="sng" dirty="0">
                <a:solidFill>
                  <a:srgbClr val="FFC000"/>
                </a:solidFill>
                <a:latin typeface="Cambria" panose="02040503050406030204" pitchFamily="18" charset="0"/>
              </a:rPr>
              <a:t>the sinfulness of their acts </a:t>
            </a:r>
            <a:r>
              <a:rPr lang="en-SG" sz="2400" b="1" u="sng" dirty="0" err="1">
                <a:solidFill>
                  <a:srgbClr val="FFC000"/>
                </a:solidFill>
                <a:latin typeface="Cambria" panose="02040503050406030204" pitchFamily="18" charset="0"/>
              </a:rPr>
              <a:t>proceedeth</a:t>
            </a:r>
            <a:r>
              <a:rPr lang="en-SG" sz="2400" b="1" u="sng" dirty="0">
                <a:solidFill>
                  <a:srgbClr val="FFC000"/>
                </a:solidFill>
                <a:latin typeface="Cambria" panose="02040503050406030204" pitchFamily="18" charset="0"/>
              </a:rPr>
              <a:t> only from the creatures, and not from God, who, being most holy and righteous, neither is nor can be the author or approver of sin. </a:t>
            </a:r>
          </a:p>
          <a:p>
            <a:pPr algn="just"/>
            <a:r>
              <a:rPr lang="en-SG" sz="2400" b="1" dirty="0">
                <a:solidFill>
                  <a:srgbClr val="FFFF00"/>
                </a:solidFill>
                <a:latin typeface="Cambria" panose="02040503050406030204" pitchFamily="18" charset="0"/>
              </a:rPr>
              <a:t>(Romans 11:32-34; 2 Samuel 24:1; 1 Chronicles 21:1; 2 Kings 19:28; Psalm 76:10; Genesis 1:20; Isaiah 10:6, 7, 12; Psalm 1:21; 1 John 2:16)</a:t>
            </a:r>
          </a:p>
        </p:txBody>
      </p:sp>
      <p:sp>
        <p:nvSpPr>
          <p:cNvPr id="4" name="Rectangle 3">
            <a:extLst>
              <a:ext uri="{FF2B5EF4-FFF2-40B4-BE49-F238E27FC236}">
                <a16:creationId xmlns:a16="http://schemas.microsoft.com/office/drawing/2014/main" id="{872F3839-8B87-F944-8891-F064E86A3DC5}"/>
              </a:ext>
            </a:extLst>
          </p:cNvPr>
          <p:cNvSpPr/>
          <p:nvPr/>
        </p:nvSpPr>
        <p:spPr>
          <a:xfrm>
            <a:off x="354024" y="4570214"/>
            <a:ext cx="3532057" cy="461665"/>
          </a:xfrm>
          <a:prstGeom prst="rect">
            <a:avLst/>
          </a:prstGeom>
        </p:spPr>
        <p:txBody>
          <a:bodyPr wrap="none">
            <a:spAutoFit/>
          </a:bodyPr>
          <a:lstStyle/>
          <a:p>
            <a:r>
              <a:rPr lang="en-SG" sz="2400" b="1" dirty="0">
                <a:solidFill>
                  <a:schemeClr val="bg1"/>
                </a:solidFill>
                <a:latin typeface="Cambria" panose="02040503050406030204" pitchFamily="18" charset="0"/>
              </a:rPr>
              <a:t>1 Chronicles 21:1-2, 7-8</a:t>
            </a:r>
            <a:endParaRPr lang="en-US" sz="2400" dirty="0">
              <a:solidFill>
                <a:schemeClr val="bg1"/>
              </a:solidFill>
            </a:endParaRPr>
          </a:p>
        </p:txBody>
      </p:sp>
      <p:sp>
        <p:nvSpPr>
          <p:cNvPr id="7" name="Rectangle 6">
            <a:extLst>
              <a:ext uri="{FF2B5EF4-FFF2-40B4-BE49-F238E27FC236}">
                <a16:creationId xmlns:a16="http://schemas.microsoft.com/office/drawing/2014/main" id="{122E7310-D354-1648-80B1-71BBBC44E0B0}"/>
              </a:ext>
            </a:extLst>
          </p:cNvPr>
          <p:cNvSpPr/>
          <p:nvPr/>
        </p:nvSpPr>
        <p:spPr>
          <a:xfrm>
            <a:off x="354024" y="5031879"/>
            <a:ext cx="2684389" cy="461665"/>
          </a:xfrm>
          <a:prstGeom prst="rect">
            <a:avLst/>
          </a:prstGeom>
        </p:spPr>
        <p:txBody>
          <a:bodyPr wrap="none">
            <a:spAutoFit/>
          </a:bodyPr>
          <a:lstStyle/>
          <a:p>
            <a:r>
              <a:rPr lang="en-SG" sz="2400" b="1" dirty="0">
                <a:solidFill>
                  <a:schemeClr val="bg1"/>
                </a:solidFill>
                <a:latin typeface="Cambria" panose="02040503050406030204" pitchFamily="18" charset="0"/>
              </a:rPr>
              <a:t>2 Samuel 24:1, 10</a:t>
            </a:r>
            <a:endParaRPr lang="en-US" sz="2400" dirty="0">
              <a:solidFill>
                <a:schemeClr val="bg1"/>
              </a:solidFill>
            </a:endParaRPr>
          </a:p>
        </p:txBody>
      </p:sp>
      <p:sp>
        <p:nvSpPr>
          <p:cNvPr id="8" name="Rectangle 7">
            <a:extLst>
              <a:ext uri="{FF2B5EF4-FFF2-40B4-BE49-F238E27FC236}">
                <a16:creationId xmlns:a16="http://schemas.microsoft.com/office/drawing/2014/main" id="{52366CB7-F185-DA4B-9DDB-39CC283C7C73}"/>
              </a:ext>
            </a:extLst>
          </p:cNvPr>
          <p:cNvSpPr/>
          <p:nvPr/>
        </p:nvSpPr>
        <p:spPr>
          <a:xfrm>
            <a:off x="354024" y="5992861"/>
            <a:ext cx="3610604" cy="461665"/>
          </a:xfrm>
          <a:prstGeom prst="rect">
            <a:avLst/>
          </a:prstGeom>
        </p:spPr>
        <p:txBody>
          <a:bodyPr wrap="none">
            <a:spAutoFit/>
          </a:bodyPr>
          <a:lstStyle/>
          <a:p>
            <a:r>
              <a:rPr lang="en-SG" sz="2400" b="1" dirty="0">
                <a:solidFill>
                  <a:schemeClr val="bg1"/>
                </a:solidFill>
                <a:latin typeface="Cambria" panose="02040503050406030204" pitchFamily="18" charset="0"/>
              </a:rPr>
              <a:t>1 Chronicles 10:4, 13-14</a:t>
            </a:r>
            <a:endParaRPr lang="en-US" sz="2400" dirty="0">
              <a:solidFill>
                <a:schemeClr val="bg1"/>
              </a:solidFill>
            </a:endParaRPr>
          </a:p>
        </p:txBody>
      </p:sp>
      <p:sp>
        <p:nvSpPr>
          <p:cNvPr id="9" name="Rectangle 8">
            <a:extLst>
              <a:ext uri="{FF2B5EF4-FFF2-40B4-BE49-F238E27FC236}">
                <a16:creationId xmlns:a16="http://schemas.microsoft.com/office/drawing/2014/main" id="{A9496B28-6E82-334F-B507-131942F29320}"/>
              </a:ext>
            </a:extLst>
          </p:cNvPr>
          <p:cNvSpPr/>
          <p:nvPr/>
        </p:nvSpPr>
        <p:spPr>
          <a:xfrm>
            <a:off x="4428436" y="4570213"/>
            <a:ext cx="1480790" cy="461665"/>
          </a:xfrm>
          <a:prstGeom prst="rect">
            <a:avLst/>
          </a:prstGeom>
        </p:spPr>
        <p:txBody>
          <a:bodyPr wrap="none">
            <a:spAutoFit/>
          </a:bodyPr>
          <a:lstStyle/>
          <a:p>
            <a:r>
              <a:rPr lang="en-SG" sz="2400" b="1" dirty="0">
                <a:solidFill>
                  <a:schemeClr val="bg1"/>
                </a:solidFill>
                <a:latin typeface="Cambria" panose="02040503050406030204" pitchFamily="18" charset="0"/>
              </a:rPr>
              <a:t>Acts 2:23</a:t>
            </a:r>
            <a:endParaRPr lang="en-US" sz="2400" dirty="0">
              <a:solidFill>
                <a:schemeClr val="bg1"/>
              </a:solidFill>
            </a:endParaRPr>
          </a:p>
        </p:txBody>
      </p:sp>
      <p:sp>
        <p:nvSpPr>
          <p:cNvPr id="10" name="Rectangle 9">
            <a:extLst>
              <a:ext uri="{FF2B5EF4-FFF2-40B4-BE49-F238E27FC236}">
                <a16:creationId xmlns:a16="http://schemas.microsoft.com/office/drawing/2014/main" id="{71139CAC-FB41-7341-9CE6-A876031CA12D}"/>
              </a:ext>
            </a:extLst>
          </p:cNvPr>
          <p:cNvSpPr/>
          <p:nvPr/>
        </p:nvSpPr>
        <p:spPr>
          <a:xfrm>
            <a:off x="4428436" y="4982825"/>
            <a:ext cx="1950470" cy="461665"/>
          </a:xfrm>
          <a:prstGeom prst="rect">
            <a:avLst/>
          </a:prstGeom>
        </p:spPr>
        <p:txBody>
          <a:bodyPr wrap="none">
            <a:spAutoFit/>
          </a:bodyPr>
          <a:lstStyle/>
          <a:p>
            <a:r>
              <a:rPr lang="en-SG" sz="2400" b="1" dirty="0">
                <a:solidFill>
                  <a:schemeClr val="bg1"/>
                </a:solidFill>
                <a:latin typeface="Cambria" panose="02040503050406030204" pitchFamily="18" charset="0"/>
              </a:rPr>
              <a:t>Acts 4:27-28</a:t>
            </a:r>
            <a:endParaRPr lang="en-US" sz="2400" dirty="0">
              <a:solidFill>
                <a:schemeClr val="bg1"/>
              </a:solidFill>
            </a:endParaRPr>
          </a:p>
        </p:txBody>
      </p:sp>
      <p:sp>
        <p:nvSpPr>
          <p:cNvPr id="11" name="Rectangle 10">
            <a:extLst>
              <a:ext uri="{FF2B5EF4-FFF2-40B4-BE49-F238E27FC236}">
                <a16:creationId xmlns:a16="http://schemas.microsoft.com/office/drawing/2014/main" id="{08F86F06-4A4A-8242-BB26-85A8FF1B2E29}"/>
              </a:ext>
            </a:extLst>
          </p:cNvPr>
          <p:cNvSpPr/>
          <p:nvPr/>
        </p:nvSpPr>
        <p:spPr>
          <a:xfrm>
            <a:off x="4428436" y="5857102"/>
            <a:ext cx="1997406" cy="830997"/>
          </a:xfrm>
          <a:prstGeom prst="rect">
            <a:avLst/>
          </a:prstGeom>
        </p:spPr>
        <p:txBody>
          <a:bodyPr wrap="none">
            <a:spAutoFit/>
          </a:bodyPr>
          <a:lstStyle/>
          <a:p>
            <a:r>
              <a:rPr lang="en-SG" sz="2400" b="1" dirty="0">
                <a:solidFill>
                  <a:schemeClr val="bg1"/>
                </a:solidFill>
                <a:latin typeface="Cambria" panose="02040503050406030204" pitchFamily="18" charset="0"/>
              </a:rPr>
              <a:t>Psalm 76:10 </a:t>
            </a:r>
          </a:p>
          <a:p>
            <a:r>
              <a:rPr lang="en-SG" sz="2400" b="1" dirty="0">
                <a:solidFill>
                  <a:schemeClr val="bg1"/>
                </a:solidFill>
                <a:latin typeface="Cambria" panose="02040503050406030204" pitchFamily="18" charset="0"/>
              </a:rPr>
              <a:t>(KJV)</a:t>
            </a:r>
            <a:endParaRPr lang="en-US" sz="2400" dirty="0">
              <a:solidFill>
                <a:schemeClr val="bg1"/>
              </a:solidFill>
            </a:endParaRPr>
          </a:p>
        </p:txBody>
      </p:sp>
      <p:sp>
        <p:nvSpPr>
          <p:cNvPr id="12" name="Rectangle 11">
            <a:extLst>
              <a:ext uri="{FF2B5EF4-FFF2-40B4-BE49-F238E27FC236}">
                <a16:creationId xmlns:a16="http://schemas.microsoft.com/office/drawing/2014/main" id="{AFB226F4-817C-4D47-91A3-978159BC7904}"/>
              </a:ext>
            </a:extLst>
          </p:cNvPr>
          <p:cNvSpPr/>
          <p:nvPr/>
        </p:nvSpPr>
        <p:spPr>
          <a:xfrm>
            <a:off x="7232449" y="4521160"/>
            <a:ext cx="1976823" cy="461665"/>
          </a:xfrm>
          <a:prstGeom prst="rect">
            <a:avLst/>
          </a:prstGeom>
        </p:spPr>
        <p:txBody>
          <a:bodyPr wrap="none">
            <a:spAutoFit/>
          </a:bodyPr>
          <a:lstStyle/>
          <a:p>
            <a:r>
              <a:rPr lang="en-SG" sz="2400" b="1" dirty="0">
                <a:solidFill>
                  <a:schemeClr val="bg1"/>
                </a:solidFill>
                <a:latin typeface="Cambria" panose="02040503050406030204" pitchFamily="18" charset="0"/>
              </a:rPr>
              <a:t>Genesis 45:5</a:t>
            </a:r>
            <a:endParaRPr lang="en-US" sz="2400" dirty="0">
              <a:solidFill>
                <a:schemeClr val="bg1"/>
              </a:solidFill>
            </a:endParaRPr>
          </a:p>
        </p:txBody>
      </p:sp>
      <p:sp>
        <p:nvSpPr>
          <p:cNvPr id="13" name="Rectangle 12">
            <a:extLst>
              <a:ext uri="{FF2B5EF4-FFF2-40B4-BE49-F238E27FC236}">
                <a16:creationId xmlns:a16="http://schemas.microsoft.com/office/drawing/2014/main" id="{E77B80FC-8738-6F4A-8CA0-FA92254A4B65}"/>
              </a:ext>
            </a:extLst>
          </p:cNvPr>
          <p:cNvSpPr/>
          <p:nvPr/>
        </p:nvSpPr>
        <p:spPr>
          <a:xfrm>
            <a:off x="7247530" y="4922445"/>
            <a:ext cx="2159566" cy="461665"/>
          </a:xfrm>
          <a:prstGeom prst="rect">
            <a:avLst/>
          </a:prstGeom>
        </p:spPr>
        <p:txBody>
          <a:bodyPr wrap="none">
            <a:spAutoFit/>
          </a:bodyPr>
          <a:lstStyle/>
          <a:p>
            <a:r>
              <a:rPr lang="en-SG" sz="2400" b="1" dirty="0">
                <a:solidFill>
                  <a:schemeClr val="bg1"/>
                </a:solidFill>
                <a:latin typeface="Cambria" panose="02040503050406030204" pitchFamily="18" charset="0"/>
              </a:rPr>
              <a:t>Genesis 50:20</a:t>
            </a:r>
            <a:endParaRPr lang="en-US" sz="2400" dirty="0">
              <a:solidFill>
                <a:schemeClr val="bg1"/>
              </a:solidFill>
            </a:endParaRPr>
          </a:p>
        </p:txBody>
      </p:sp>
      <p:sp>
        <p:nvSpPr>
          <p:cNvPr id="14" name="Rectangle 13">
            <a:extLst>
              <a:ext uri="{FF2B5EF4-FFF2-40B4-BE49-F238E27FC236}">
                <a16:creationId xmlns:a16="http://schemas.microsoft.com/office/drawing/2014/main" id="{63D61CE0-BF63-5F4E-A1D0-0E7363A693F6}"/>
              </a:ext>
            </a:extLst>
          </p:cNvPr>
          <p:cNvSpPr/>
          <p:nvPr/>
        </p:nvSpPr>
        <p:spPr>
          <a:xfrm>
            <a:off x="7232449" y="5780765"/>
            <a:ext cx="2100255" cy="461665"/>
          </a:xfrm>
          <a:prstGeom prst="rect">
            <a:avLst/>
          </a:prstGeom>
        </p:spPr>
        <p:txBody>
          <a:bodyPr wrap="none">
            <a:spAutoFit/>
          </a:bodyPr>
          <a:lstStyle/>
          <a:p>
            <a:r>
              <a:rPr lang="en-SG" sz="2400" b="1" dirty="0">
                <a:solidFill>
                  <a:schemeClr val="bg1"/>
                </a:solidFill>
                <a:latin typeface="Cambria" panose="02040503050406030204" pitchFamily="18" charset="0"/>
              </a:rPr>
              <a:t>Isaiah 10:5-7</a:t>
            </a:r>
          </a:p>
        </p:txBody>
      </p:sp>
      <p:sp>
        <p:nvSpPr>
          <p:cNvPr id="15" name="Rectangle 14">
            <a:extLst>
              <a:ext uri="{FF2B5EF4-FFF2-40B4-BE49-F238E27FC236}">
                <a16:creationId xmlns:a16="http://schemas.microsoft.com/office/drawing/2014/main" id="{DCBCB32E-2446-4B40-902B-B0753C425CFA}"/>
              </a:ext>
            </a:extLst>
          </p:cNvPr>
          <p:cNvSpPr/>
          <p:nvPr/>
        </p:nvSpPr>
        <p:spPr>
          <a:xfrm>
            <a:off x="9958027" y="4873332"/>
            <a:ext cx="1786066" cy="461665"/>
          </a:xfrm>
          <a:prstGeom prst="rect">
            <a:avLst/>
          </a:prstGeom>
        </p:spPr>
        <p:txBody>
          <a:bodyPr wrap="none">
            <a:spAutoFit/>
          </a:bodyPr>
          <a:lstStyle/>
          <a:p>
            <a:r>
              <a:rPr lang="en-SG" sz="2400" b="1" dirty="0">
                <a:solidFill>
                  <a:srgbClr val="FF00FF"/>
                </a:solidFill>
                <a:latin typeface="Cambria" panose="02040503050406030204" pitchFamily="18" charset="0"/>
              </a:rPr>
              <a:t>1 John 2:16</a:t>
            </a:r>
            <a:endParaRPr lang="en-US" sz="2400" dirty="0">
              <a:solidFill>
                <a:srgbClr val="FF00FF"/>
              </a:solidFill>
            </a:endParaRPr>
          </a:p>
        </p:txBody>
      </p:sp>
      <p:sp>
        <p:nvSpPr>
          <p:cNvPr id="16" name="Rectangle 15">
            <a:extLst>
              <a:ext uri="{FF2B5EF4-FFF2-40B4-BE49-F238E27FC236}">
                <a16:creationId xmlns:a16="http://schemas.microsoft.com/office/drawing/2014/main" id="{34C97069-5915-4A42-BC1B-992270286E7D}"/>
              </a:ext>
            </a:extLst>
          </p:cNvPr>
          <p:cNvSpPr/>
          <p:nvPr/>
        </p:nvSpPr>
        <p:spPr>
          <a:xfrm>
            <a:off x="9973108" y="5274617"/>
            <a:ext cx="2204450" cy="461665"/>
          </a:xfrm>
          <a:prstGeom prst="rect">
            <a:avLst/>
          </a:prstGeom>
        </p:spPr>
        <p:txBody>
          <a:bodyPr wrap="none">
            <a:spAutoFit/>
          </a:bodyPr>
          <a:lstStyle/>
          <a:p>
            <a:r>
              <a:rPr lang="en-SG" sz="2400" b="1" dirty="0">
                <a:solidFill>
                  <a:srgbClr val="FF00FF"/>
                </a:solidFill>
                <a:latin typeface="Cambria" panose="02040503050406030204" pitchFamily="18" charset="0"/>
              </a:rPr>
              <a:t>James 1:13-14</a:t>
            </a:r>
            <a:endParaRPr lang="en-US" sz="2400" dirty="0">
              <a:solidFill>
                <a:srgbClr val="FF00FF"/>
              </a:solidFill>
            </a:endParaRPr>
          </a:p>
        </p:txBody>
      </p:sp>
    </p:spTree>
    <p:extLst>
      <p:ext uri="{BB962C8B-B14F-4D97-AF65-F5344CB8AC3E}">
        <p14:creationId xmlns:p14="http://schemas.microsoft.com/office/powerpoint/2010/main" val="2550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pic>
        <p:nvPicPr>
          <p:cNvPr id="8" name="Picture 7" descr="Text&#10;&#10;Description automatically generated">
            <a:extLst>
              <a:ext uri="{FF2B5EF4-FFF2-40B4-BE49-F238E27FC236}">
                <a16:creationId xmlns:a16="http://schemas.microsoft.com/office/drawing/2014/main" id="{790C56C7-7B99-DE41-A1C6-549BF0C2887B}"/>
              </a:ext>
            </a:extLst>
          </p:cNvPr>
          <p:cNvPicPr>
            <a:picLocks noChangeAspect="1"/>
          </p:cNvPicPr>
          <p:nvPr/>
        </p:nvPicPr>
        <p:blipFill>
          <a:blip r:embed="rId3"/>
          <a:stretch>
            <a:fillRect/>
          </a:stretch>
        </p:blipFill>
        <p:spPr>
          <a:xfrm>
            <a:off x="1" y="-46263"/>
            <a:ext cx="12192000" cy="6807457"/>
          </a:xfrm>
          <a:prstGeom prst="rect">
            <a:avLst/>
          </a:prstGeom>
        </p:spPr>
      </p:pic>
    </p:spTree>
    <p:extLst>
      <p:ext uri="{BB962C8B-B14F-4D97-AF65-F5344CB8AC3E}">
        <p14:creationId xmlns:p14="http://schemas.microsoft.com/office/powerpoint/2010/main" val="207582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The most wise, righteous, and gracious God doth oftentimes leave for a season his own children to manifold temptations and the corruptions of their own hearts, to chastise them for their former sins, or to discover unto them the hidden strength of corruption and deceitfulness of their hearts, that they may be humbled; and to raise them to a more close and constant dependence for their support upon himself; and to make them more watchful against all future occasions of sin, and for other just and holy ends. So that 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Tree>
    <p:extLst>
      <p:ext uri="{BB962C8B-B14F-4D97-AF65-F5344CB8AC3E}">
        <p14:creationId xmlns:p14="http://schemas.microsoft.com/office/powerpoint/2010/main" val="3165029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The most wise, righteous, and gracious </a:t>
            </a:r>
            <a:r>
              <a:rPr lang="en-SG" sz="2400" b="1" dirty="0">
                <a:solidFill>
                  <a:srgbClr val="FFFF00"/>
                </a:solidFill>
                <a:latin typeface="Cambria" panose="02040503050406030204" pitchFamily="18" charset="0"/>
              </a:rPr>
              <a:t>God doth oftentimes </a:t>
            </a:r>
            <a:r>
              <a:rPr lang="en-SG" sz="2400" b="1" u="sng"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for a season his own children to manifold temptations and the corruptions of their own hearts</a:t>
            </a:r>
            <a:r>
              <a:rPr lang="en-SG" sz="2400" b="1" dirty="0">
                <a:solidFill>
                  <a:schemeClr val="bg1"/>
                </a:solidFill>
                <a:latin typeface="Cambria" panose="02040503050406030204" pitchFamily="18" charset="0"/>
              </a:rPr>
              <a:t>, to chastise them for their former sins, or to discover unto them the hidden strength of corruption and deceitfulness of their hearts, that they may be humbled; and to raise them to a more close and constant dependence for their support upon himself; and to make them more watchful against all future occasions of sin, and for other just and holy ends. So that 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Tree>
    <p:extLst>
      <p:ext uri="{BB962C8B-B14F-4D97-AF65-F5344CB8AC3E}">
        <p14:creationId xmlns:p14="http://schemas.microsoft.com/office/powerpoint/2010/main" val="201097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sng"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for a season his own children to manifold temptations and the corruptions of their own hearts</a:t>
            </a:r>
            <a:r>
              <a:rPr lang="en-SG" sz="2400" b="1" dirty="0">
                <a:solidFill>
                  <a:schemeClr val="bg1"/>
                </a:solidFill>
                <a:latin typeface="Cambria" panose="02040503050406030204" pitchFamily="18" charset="0"/>
              </a:rPr>
              <a:t>, to chastise them for their former sins, or to discover unto them the hidden strength of corruption and deceitfulness of their hearts, that they may be humbled; and to raise them to a more close and constant dependence for their support upon himself; and to make them more watchful against all future occasions of sin, and for other just and holy ends. So that 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Tree>
    <p:extLst>
      <p:ext uri="{BB962C8B-B14F-4D97-AF65-F5344CB8AC3E}">
        <p14:creationId xmlns:p14="http://schemas.microsoft.com/office/powerpoint/2010/main" val="2722867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sng"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wavyHeavy" dirty="0">
                <a:solidFill>
                  <a:srgbClr val="FFFF00"/>
                </a:solidFill>
                <a:latin typeface="Cambria" panose="02040503050406030204" pitchFamily="18" charset="0"/>
              </a:rPr>
              <a:t>for a season </a:t>
            </a:r>
            <a:r>
              <a:rPr lang="en-SG" sz="2400" b="1" dirty="0">
                <a:solidFill>
                  <a:srgbClr val="FFFF00"/>
                </a:solidFill>
                <a:latin typeface="Cambria" panose="02040503050406030204" pitchFamily="18" charset="0"/>
              </a:rPr>
              <a:t>his own children to manifold temptations and the corruptions of their own hearts</a:t>
            </a:r>
            <a:r>
              <a:rPr lang="en-SG" sz="2400" b="1" dirty="0">
                <a:solidFill>
                  <a:schemeClr val="bg1"/>
                </a:solidFill>
                <a:latin typeface="Cambria" panose="02040503050406030204" pitchFamily="18" charset="0"/>
              </a:rPr>
              <a:t>, to chastise them for their former sins, or to discover unto them the hidden strength of corruption and deceitfulness of their hearts, that they may be humbled; and to raise them to a more close and constant dependence for their support upon himself; and to make them more watchful against all future occasions of sin, and for other just and holy ends. So that 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Tree>
    <p:extLst>
      <p:ext uri="{BB962C8B-B14F-4D97-AF65-F5344CB8AC3E}">
        <p14:creationId xmlns:p14="http://schemas.microsoft.com/office/powerpoint/2010/main" val="4036550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wavyHeavy" dirty="0">
                <a:solidFill>
                  <a:srgbClr val="FFFF00"/>
                </a:solidFill>
                <a:latin typeface="Cambria" panose="02040503050406030204" pitchFamily="18" charset="0"/>
              </a:rPr>
              <a:t>for a season </a:t>
            </a:r>
            <a:r>
              <a:rPr lang="en-SG" sz="2400" b="1" dirty="0">
                <a:solidFill>
                  <a:srgbClr val="FFFF00"/>
                </a:solidFill>
                <a:latin typeface="Cambria" panose="02040503050406030204" pitchFamily="18" charset="0"/>
              </a:rPr>
              <a:t>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that they may be humbled; and to raise them to a more close and constant dependence for their support upon himself; and to make them more watchful against all future occasions of sin, and for other just and holy ends. So that 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Tree>
    <p:extLst>
      <p:ext uri="{BB962C8B-B14F-4D97-AF65-F5344CB8AC3E}">
        <p14:creationId xmlns:p14="http://schemas.microsoft.com/office/powerpoint/2010/main" val="2801602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Tree>
    <p:extLst>
      <p:ext uri="{BB962C8B-B14F-4D97-AF65-F5344CB8AC3E}">
        <p14:creationId xmlns:p14="http://schemas.microsoft.com/office/powerpoint/2010/main" val="236056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5DB6EA1D-1613-CF40-9AB8-08CB0837B131}"/>
              </a:ext>
            </a:extLst>
          </p:cNvPr>
          <p:cNvSpPr/>
          <p:nvPr/>
        </p:nvSpPr>
        <p:spPr>
          <a:xfrm>
            <a:off x="257175" y="311914"/>
            <a:ext cx="11601449" cy="5632311"/>
          </a:xfrm>
          <a:prstGeom prst="rect">
            <a:avLst/>
          </a:prstGeom>
        </p:spPr>
        <p:txBody>
          <a:bodyPr wrap="square">
            <a:spAutoFit/>
          </a:bodyPr>
          <a:lstStyle/>
          <a:p>
            <a:pPr algn="ctr"/>
            <a:r>
              <a:rPr lang="en-SG" sz="2400" b="1" u="sng" dirty="0">
                <a:solidFill>
                  <a:schemeClr val="bg1"/>
                </a:solidFill>
                <a:latin typeface="Cambria" panose="02040503050406030204" pitchFamily="18" charset="0"/>
              </a:rPr>
              <a:t>Orthodox Catechism</a:t>
            </a:r>
          </a:p>
          <a:p>
            <a:pPr algn="just"/>
            <a:endParaRPr lang="en-SG" sz="2400" b="1" dirty="0">
              <a:solidFill>
                <a:schemeClr val="bg1"/>
              </a:solidFill>
              <a:latin typeface="Cambria" panose="02040503050406030204" pitchFamily="18" charset="0"/>
            </a:endParaRPr>
          </a:p>
          <a:p>
            <a:pPr algn="just"/>
            <a:r>
              <a:rPr lang="en-SG" sz="2400" b="1" dirty="0">
                <a:solidFill>
                  <a:schemeClr val="bg1"/>
                </a:solidFill>
                <a:latin typeface="Cambria" panose="02040503050406030204" pitchFamily="18" charset="0"/>
              </a:rPr>
              <a:t>Q27. </a:t>
            </a:r>
            <a:r>
              <a:rPr lang="en-SG" sz="2400" b="1" i="1" dirty="0">
                <a:solidFill>
                  <a:schemeClr val="bg1"/>
                </a:solidFill>
                <a:latin typeface="Cambria" panose="02040503050406030204" pitchFamily="18" charset="0"/>
              </a:rPr>
              <a:t>What does this knowledge of the creation and providence of God profit us?</a:t>
            </a:r>
          </a:p>
          <a:p>
            <a:pPr algn="just"/>
            <a:endParaRPr lang="en-SG" sz="2400" b="1" i="1" dirty="0">
              <a:solidFill>
                <a:schemeClr val="bg1"/>
              </a:solidFill>
              <a:latin typeface="Cambria" panose="02040503050406030204" pitchFamily="18" charset="0"/>
            </a:endParaRPr>
          </a:p>
          <a:p>
            <a:pPr marL="457200" indent="-457200" algn="just">
              <a:buAutoNum type="alphaUcPeriod"/>
            </a:pPr>
            <a:r>
              <a:rPr lang="en-SG" sz="2400" b="1" dirty="0">
                <a:solidFill>
                  <a:schemeClr val="bg1"/>
                </a:solidFill>
                <a:latin typeface="Cambria" panose="02040503050406030204" pitchFamily="18" charset="0"/>
              </a:rPr>
              <a:t>That in adversity we may be patient, and thankful in prosperity, and have hereafter our chief hope reposed in God our most faithful Father. We can be sure that there is nothing which may withdraw us from His love, forasmuch as all creatures are so in His power, that without His will they are not able not only to do anything, but not so much as once to move. </a:t>
            </a:r>
          </a:p>
          <a:p>
            <a:pPr algn="just"/>
            <a:endParaRPr lang="en-SG" sz="2400" b="1" dirty="0">
              <a:solidFill>
                <a:schemeClr val="bg1"/>
              </a:solidFill>
              <a:latin typeface="Cambria" panose="02040503050406030204" pitchFamily="18" charset="0"/>
            </a:endParaRPr>
          </a:p>
          <a:p>
            <a:pPr algn="just"/>
            <a:r>
              <a:rPr lang="en-SG" sz="2400" b="1" dirty="0">
                <a:solidFill>
                  <a:srgbClr val="FFFF00"/>
                </a:solidFill>
                <a:latin typeface="Cambria" panose="02040503050406030204" pitchFamily="18" charset="0"/>
              </a:rPr>
              <a:t>	(Job 1:21, Romans 5:3</a:t>
            </a:r>
          </a:p>
          <a:p>
            <a:pPr algn="just"/>
            <a:r>
              <a:rPr lang="en-SG" sz="2400" b="1" dirty="0">
                <a:solidFill>
                  <a:srgbClr val="FFFF00"/>
                </a:solidFill>
                <a:latin typeface="Cambria" panose="02040503050406030204" pitchFamily="18" charset="0"/>
              </a:rPr>
              <a:t>	 Deuteronomy 8:10, 1 Thessalonians 5:18</a:t>
            </a:r>
          </a:p>
          <a:p>
            <a:pPr algn="just"/>
            <a:r>
              <a:rPr lang="en-SG" sz="2400" b="1" dirty="0">
                <a:solidFill>
                  <a:srgbClr val="FFFF00"/>
                </a:solidFill>
                <a:latin typeface="Cambria" panose="02040503050406030204" pitchFamily="18" charset="0"/>
              </a:rPr>
              <a:t>	 Romans 5:4-5</a:t>
            </a:r>
          </a:p>
          <a:p>
            <a:pPr algn="just"/>
            <a:r>
              <a:rPr lang="en-SG" sz="2400" b="1" dirty="0">
                <a:solidFill>
                  <a:srgbClr val="FFFF00"/>
                </a:solidFill>
                <a:latin typeface="Cambria" panose="02040503050406030204" pitchFamily="18" charset="0"/>
              </a:rPr>
              <a:t>	 Romans 8:19, 38</a:t>
            </a:r>
          </a:p>
          <a:p>
            <a:pPr algn="just"/>
            <a:r>
              <a:rPr lang="en-SG" sz="2400" b="1" dirty="0">
                <a:solidFill>
                  <a:srgbClr val="FFFF00"/>
                </a:solidFill>
                <a:latin typeface="Cambria" panose="02040503050406030204" pitchFamily="18" charset="0"/>
              </a:rPr>
              <a:t>	 Job 1:12, 2:6, Proverbs 21:1. Acts 17:27)</a:t>
            </a:r>
          </a:p>
        </p:txBody>
      </p:sp>
    </p:spTree>
    <p:extLst>
      <p:ext uri="{BB962C8B-B14F-4D97-AF65-F5344CB8AC3E}">
        <p14:creationId xmlns:p14="http://schemas.microsoft.com/office/powerpoint/2010/main" val="2253016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a:t>
            </a:r>
            <a:r>
              <a:rPr lang="en-SG" sz="2400" b="1" u="sng" dirty="0">
                <a:solidFill>
                  <a:srgbClr val="FFC000"/>
                </a:solidFill>
                <a:latin typeface="Cambria" panose="02040503050406030204" pitchFamily="18" charset="0"/>
              </a:rPr>
              <a:t>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
        <p:nvSpPr>
          <p:cNvPr id="2" name="Rectangle 1">
            <a:extLst>
              <a:ext uri="{FF2B5EF4-FFF2-40B4-BE49-F238E27FC236}">
                <a16:creationId xmlns:a16="http://schemas.microsoft.com/office/drawing/2014/main" id="{770A9362-C9E9-9540-92CF-40E69D4EDE6B}"/>
              </a:ext>
            </a:extLst>
          </p:cNvPr>
          <p:cNvSpPr/>
          <p:nvPr/>
        </p:nvSpPr>
        <p:spPr>
          <a:xfrm>
            <a:off x="685800" y="4038866"/>
            <a:ext cx="10957560" cy="2677656"/>
          </a:xfrm>
          <a:prstGeom prst="rect">
            <a:avLst/>
          </a:prstGeom>
        </p:spPr>
        <p:txBody>
          <a:bodyPr wrap="square">
            <a:spAutoFit/>
          </a:bodyPr>
          <a:lstStyle/>
          <a:p>
            <a:pPr algn="ctr"/>
            <a:r>
              <a:rPr lang="en-SG" sz="2400" b="1" i="1" baseline="30000" dirty="0">
                <a:solidFill>
                  <a:schemeClr val="bg1"/>
                </a:solidFill>
                <a:latin typeface="Cambria" panose="02040503050406030204" pitchFamily="18" charset="0"/>
              </a:rPr>
              <a:t>24 </a:t>
            </a:r>
            <a:r>
              <a:rPr lang="en-SG" sz="2400" b="1" i="1" dirty="0">
                <a:solidFill>
                  <a:schemeClr val="bg1"/>
                </a:solidFill>
                <a:latin typeface="Cambria" panose="02040503050406030204" pitchFamily="18" charset="0"/>
              </a:rPr>
              <a:t>In those days Hezekiah was sick and near death, and he prayed to the Lord; and He spoke to him and gave him a sign. </a:t>
            </a:r>
            <a:r>
              <a:rPr lang="en-SG" sz="2400" b="1" i="1" baseline="30000" dirty="0">
                <a:solidFill>
                  <a:schemeClr val="bg1"/>
                </a:solidFill>
                <a:latin typeface="Cambria" panose="02040503050406030204" pitchFamily="18" charset="0"/>
              </a:rPr>
              <a:t>25 </a:t>
            </a:r>
            <a:r>
              <a:rPr lang="en-SG" sz="2400" b="1" i="1" dirty="0">
                <a:solidFill>
                  <a:schemeClr val="bg1"/>
                </a:solidFill>
                <a:latin typeface="Cambria" panose="02040503050406030204" pitchFamily="18" charset="0"/>
              </a:rPr>
              <a:t>But Hezekiah did not repay according to the favour shown him, for his heart was lifted up; therefore wrath was looming over him and over Judah and Jerusalem. </a:t>
            </a:r>
            <a:r>
              <a:rPr lang="en-SG" sz="2400" b="1" i="1" baseline="30000" dirty="0">
                <a:solidFill>
                  <a:schemeClr val="bg1"/>
                </a:solidFill>
                <a:latin typeface="Cambria" panose="02040503050406030204" pitchFamily="18" charset="0"/>
              </a:rPr>
              <a:t>26 </a:t>
            </a:r>
            <a:r>
              <a:rPr lang="en-SG" sz="2400" b="1" i="1" dirty="0">
                <a:solidFill>
                  <a:schemeClr val="bg1"/>
                </a:solidFill>
                <a:latin typeface="Cambria" panose="02040503050406030204" pitchFamily="18" charset="0"/>
              </a:rPr>
              <a:t>Then Hezekiah humbled himself for the pride of his heart, he and the inhabitants of Jerusalem, so that the wrath of the Lord did not come upon them in the days of Hezekiah.</a:t>
            </a:r>
          </a:p>
          <a:p>
            <a:pPr algn="ctr"/>
            <a:r>
              <a:rPr lang="en-SG" sz="2400" b="1" dirty="0">
                <a:solidFill>
                  <a:schemeClr val="bg1"/>
                </a:solidFill>
                <a:latin typeface="Cambria" panose="02040503050406030204" pitchFamily="18" charset="0"/>
              </a:rPr>
              <a:t>2 Chronicles 32</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24221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a:t>
            </a:r>
            <a:r>
              <a:rPr lang="en-SG" sz="2400" b="1" u="sng" dirty="0">
                <a:solidFill>
                  <a:srgbClr val="FFC000"/>
                </a:solidFill>
                <a:latin typeface="Cambria" panose="02040503050406030204" pitchFamily="18" charset="0"/>
              </a:rPr>
              <a:t>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
        <p:nvSpPr>
          <p:cNvPr id="2" name="Rectangle 1">
            <a:extLst>
              <a:ext uri="{FF2B5EF4-FFF2-40B4-BE49-F238E27FC236}">
                <a16:creationId xmlns:a16="http://schemas.microsoft.com/office/drawing/2014/main" id="{770A9362-C9E9-9540-92CF-40E69D4EDE6B}"/>
              </a:ext>
            </a:extLst>
          </p:cNvPr>
          <p:cNvSpPr/>
          <p:nvPr/>
        </p:nvSpPr>
        <p:spPr>
          <a:xfrm>
            <a:off x="685800" y="4038866"/>
            <a:ext cx="10957560" cy="2677656"/>
          </a:xfrm>
          <a:prstGeom prst="rect">
            <a:avLst/>
          </a:prstGeom>
        </p:spPr>
        <p:txBody>
          <a:bodyPr wrap="square">
            <a:spAutoFit/>
          </a:bodyPr>
          <a:lstStyle/>
          <a:p>
            <a:pPr algn="ctr"/>
            <a:r>
              <a:rPr lang="en-SG" sz="2400" b="1" i="1" baseline="30000" dirty="0">
                <a:solidFill>
                  <a:schemeClr val="bg1"/>
                </a:solidFill>
                <a:latin typeface="Cambria" panose="02040503050406030204" pitchFamily="18" charset="0"/>
              </a:rPr>
              <a:t>24 </a:t>
            </a:r>
            <a:r>
              <a:rPr lang="en-SG" sz="2400" b="1" i="1" dirty="0">
                <a:solidFill>
                  <a:schemeClr val="bg1"/>
                </a:solidFill>
                <a:latin typeface="Cambria" panose="02040503050406030204" pitchFamily="18" charset="0"/>
              </a:rPr>
              <a:t>In those days Hezekiah was sick and near death, and he prayed to the Lord; and He spoke to him and gave him a sign. </a:t>
            </a:r>
            <a:r>
              <a:rPr lang="en-SG" sz="2400" b="1" i="1" baseline="30000" dirty="0">
                <a:solidFill>
                  <a:schemeClr val="bg1"/>
                </a:solidFill>
                <a:latin typeface="Cambria" panose="02040503050406030204" pitchFamily="18" charset="0"/>
              </a:rPr>
              <a:t>25 </a:t>
            </a:r>
            <a:r>
              <a:rPr lang="en-SG" sz="2400" b="1" i="1" dirty="0">
                <a:solidFill>
                  <a:schemeClr val="bg1"/>
                </a:solidFill>
                <a:latin typeface="Cambria" panose="02040503050406030204" pitchFamily="18" charset="0"/>
              </a:rPr>
              <a:t>But Hezekiah did not repay according to the favour shown him, for </a:t>
            </a:r>
            <a:r>
              <a:rPr lang="en-SG" sz="2400" b="1" i="1" dirty="0">
                <a:solidFill>
                  <a:srgbClr val="FFFF00"/>
                </a:solidFill>
                <a:latin typeface="Cambria" panose="02040503050406030204" pitchFamily="18" charset="0"/>
              </a:rPr>
              <a:t>his heart was lifted up</a:t>
            </a:r>
            <a:r>
              <a:rPr lang="en-SG" sz="2400" b="1" i="1" dirty="0">
                <a:solidFill>
                  <a:schemeClr val="bg1"/>
                </a:solidFill>
                <a:latin typeface="Cambria" panose="02040503050406030204" pitchFamily="18" charset="0"/>
              </a:rPr>
              <a:t>; therefore wrath was looming over him and over Judah and Jerusalem. </a:t>
            </a:r>
            <a:r>
              <a:rPr lang="en-SG" sz="2400" b="1" i="1" baseline="30000" dirty="0">
                <a:solidFill>
                  <a:schemeClr val="bg1"/>
                </a:solidFill>
                <a:latin typeface="Cambria" panose="02040503050406030204" pitchFamily="18" charset="0"/>
              </a:rPr>
              <a:t>26 </a:t>
            </a:r>
            <a:r>
              <a:rPr lang="en-SG" sz="2400" b="1" i="1" dirty="0">
                <a:solidFill>
                  <a:schemeClr val="bg1"/>
                </a:solidFill>
                <a:latin typeface="Cambria" panose="02040503050406030204" pitchFamily="18" charset="0"/>
              </a:rPr>
              <a:t>Then Hezekiah humbled himself for the pride of his heart, he and the inhabitants of Jerusalem, so that the wrath of the Lord did not come upon them in the days of Hezekiah.</a:t>
            </a:r>
          </a:p>
          <a:p>
            <a:pPr algn="ctr"/>
            <a:r>
              <a:rPr lang="en-SG" sz="2400" b="1" dirty="0">
                <a:solidFill>
                  <a:schemeClr val="bg1"/>
                </a:solidFill>
                <a:latin typeface="Cambria" panose="02040503050406030204" pitchFamily="18" charset="0"/>
              </a:rPr>
              <a:t>2 Chronicles 32</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10139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a:t>
            </a:r>
            <a:r>
              <a:rPr lang="en-SG" sz="2400" b="1" u="sng" dirty="0">
                <a:solidFill>
                  <a:srgbClr val="FFC000"/>
                </a:solidFill>
                <a:latin typeface="Cambria" panose="02040503050406030204" pitchFamily="18" charset="0"/>
              </a:rPr>
              <a:t>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
        <p:nvSpPr>
          <p:cNvPr id="2" name="Rectangle 1">
            <a:extLst>
              <a:ext uri="{FF2B5EF4-FFF2-40B4-BE49-F238E27FC236}">
                <a16:creationId xmlns:a16="http://schemas.microsoft.com/office/drawing/2014/main" id="{770A9362-C9E9-9540-92CF-40E69D4EDE6B}"/>
              </a:ext>
            </a:extLst>
          </p:cNvPr>
          <p:cNvSpPr/>
          <p:nvPr/>
        </p:nvSpPr>
        <p:spPr>
          <a:xfrm>
            <a:off x="685800" y="4038866"/>
            <a:ext cx="10957560" cy="2677656"/>
          </a:xfrm>
          <a:prstGeom prst="rect">
            <a:avLst/>
          </a:prstGeom>
        </p:spPr>
        <p:txBody>
          <a:bodyPr wrap="square">
            <a:spAutoFit/>
          </a:bodyPr>
          <a:lstStyle/>
          <a:p>
            <a:pPr algn="ctr"/>
            <a:r>
              <a:rPr lang="en-SG" sz="2400" b="1" i="1" baseline="30000" dirty="0">
                <a:solidFill>
                  <a:schemeClr val="bg1"/>
                </a:solidFill>
                <a:latin typeface="Cambria" panose="02040503050406030204" pitchFamily="18" charset="0"/>
              </a:rPr>
              <a:t>24 </a:t>
            </a:r>
            <a:r>
              <a:rPr lang="en-SG" sz="2400" b="1" i="1" dirty="0">
                <a:solidFill>
                  <a:schemeClr val="bg1"/>
                </a:solidFill>
                <a:latin typeface="Cambria" panose="02040503050406030204" pitchFamily="18" charset="0"/>
              </a:rPr>
              <a:t>In those days Hezekiah was sick and near death, and he prayed to the Lord; and He spoke to him and gave him a sign. </a:t>
            </a:r>
            <a:r>
              <a:rPr lang="en-SG" sz="2400" b="1" i="1" baseline="30000" dirty="0">
                <a:solidFill>
                  <a:schemeClr val="bg1"/>
                </a:solidFill>
                <a:latin typeface="Cambria" panose="02040503050406030204" pitchFamily="18" charset="0"/>
              </a:rPr>
              <a:t>25 </a:t>
            </a:r>
            <a:r>
              <a:rPr lang="en-SG" sz="2400" b="1" i="1" dirty="0">
                <a:solidFill>
                  <a:schemeClr val="bg1"/>
                </a:solidFill>
                <a:latin typeface="Cambria" panose="02040503050406030204" pitchFamily="18" charset="0"/>
              </a:rPr>
              <a:t>But Hezekiah did not repay according to the favour shown him, for </a:t>
            </a:r>
            <a:r>
              <a:rPr lang="en-SG" sz="2400" b="1" i="1" dirty="0">
                <a:solidFill>
                  <a:srgbClr val="FFFF00"/>
                </a:solidFill>
                <a:latin typeface="Cambria" panose="02040503050406030204" pitchFamily="18" charset="0"/>
              </a:rPr>
              <a:t>his heart was lifted up</a:t>
            </a:r>
            <a:r>
              <a:rPr lang="en-SG" sz="2400" b="1" i="1" dirty="0">
                <a:solidFill>
                  <a:schemeClr val="bg1"/>
                </a:solidFill>
                <a:latin typeface="Cambria" panose="02040503050406030204" pitchFamily="18" charset="0"/>
              </a:rPr>
              <a:t>; therefore wrath was looming over him and over Judah and Jerusalem. </a:t>
            </a:r>
            <a:r>
              <a:rPr lang="en-SG" sz="2400" b="1" i="1" baseline="30000" dirty="0">
                <a:solidFill>
                  <a:schemeClr val="bg1"/>
                </a:solidFill>
                <a:latin typeface="Cambria" panose="02040503050406030204" pitchFamily="18" charset="0"/>
              </a:rPr>
              <a:t>26 </a:t>
            </a:r>
            <a:r>
              <a:rPr lang="en-SG" sz="2400" b="1" i="1" dirty="0">
                <a:solidFill>
                  <a:schemeClr val="bg1"/>
                </a:solidFill>
                <a:latin typeface="Cambria" panose="02040503050406030204" pitchFamily="18" charset="0"/>
              </a:rPr>
              <a:t>Then </a:t>
            </a:r>
            <a:r>
              <a:rPr lang="en-SG" sz="2400" b="1" i="1" u="sng" dirty="0">
                <a:solidFill>
                  <a:srgbClr val="FFFF00"/>
                </a:solidFill>
                <a:latin typeface="Cambria" panose="02040503050406030204" pitchFamily="18" charset="0"/>
              </a:rPr>
              <a:t>Hezekiah humbled himself for the pride of his heart</a:t>
            </a:r>
            <a:r>
              <a:rPr lang="en-SG" sz="2400" b="1" i="1" dirty="0">
                <a:solidFill>
                  <a:schemeClr val="bg1"/>
                </a:solidFill>
                <a:latin typeface="Cambria" panose="02040503050406030204" pitchFamily="18" charset="0"/>
              </a:rPr>
              <a:t>, he and the inhabitants of Jerusalem, so that the wrath of the Lord did not come upon them in the days of Hezekiah.</a:t>
            </a:r>
          </a:p>
          <a:p>
            <a:pPr algn="ctr"/>
            <a:r>
              <a:rPr lang="en-SG" sz="2400" b="1" dirty="0">
                <a:solidFill>
                  <a:schemeClr val="bg1"/>
                </a:solidFill>
                <a:latin typeface="Cambria" panose="02040503050406030204" pitchFamily="18" charset="0"/>
              </a:rPr>
              <a:t>2 Chronicles 32</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35749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a:t>
            </a:r>
            <a:r>
              <a:rPr lang="en-SG" sz="2400" b="1" u="sng" dirty="0">
                <a:solidFill>
                  <a:srgbClr val="FFC000"/>
                </a:solidFill>
                <a:latin typeface="Cambria" panose="02040503050406030204" pitchFamily="18" charset="0"/>
              </a:rPr>
              <a:t>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
        <p:nvSpPr>
          <p:cNvPr id="2" name="Rectangle 1">
            <a:extLst>
              <a:ext uri="{FF2B5EF4-FFF2-40B4-BE49-F238E27FC236}">
                <a16:creationId xmlns:a16="http://schemas.microsoft.com/office/drawing/2014/main" id="{770A9362-C9E9-9540-92CF-40E69D4EDE6B}"/>
              </a:ext>
            </a:extLst>
          </p:cNvPr>
          <p:cNvSpPr/>
          <p:nvPr/>
        </p:nvSpPr>
        <p:spPr>
          <a:xfrm>
            <a:off x="685800" y="4038866"/>
            <a:ext cx="10957560" cy="1938992"/>
          </a:xfrm>
          <a:prstGeom prst="rect">
            <a:avLst/>
          </a:prstGeom>
        </p:spPr>
        <p:txBody>
          <a:bodyPr wrap="square">
            <a:spAutoFit/>
          </a:bodyPr>
          <a:lstStyle/>
          <a:p>
            <a:pPr algn="ctr"/>
            <a:r>
              <a:rPr lang="en-SG" sz="2400" b="1" i="1" baseline="30000" dirty="0">
                <a:solidFill>
                  <a:schemeClr val="bg1"/>
                </a:solidFill>
                <a:latin typeface="Cambria" panose="02040503050406030204" pitchFamily="18" charset="0"/>
              </a:rPr>
              <a:t>31 </a:t>
            </a:r>
            <a:r>
              <a:rPr lang="en-SG" sz="2400" b="1" i="1" dirty="0">
                <a:solidFill>
                  <a:schemeClr val="bg1"/>
                </a:solidFill>
                <a:latin typeface="Cambria" panose="02040503050406030204" pitchFamily="18" charset="0"/>
              </a:rPr>
              <a:t>However, regarding the ambassadors of the princes of Babylon, whom they sent to him to inquire about the wonder that was done in the land, </a:t>
            </a:r>
          </a:p>
          <a:p>
            <a:pPr algn="ctr"/>
            <a:r>
              <a:rPr lang="en-SG" sz="2400" b="1" i="1" dirty="0">
                <a:solidFill>
                  <a:schemeClr val="bg1"/>
                </a:solidFill>
                <a:latin typeface="Cambria" panose="02040503050406030204" pitchFamily="18" charset="0"/>
              </a:rPr>
              <a:t>God withdrew from him, in order to test him, </a:t>
            </a:r>
          </a:p>
          <a:p>
            <a:pPr algn="ctr"/>
            <a:r>
              <a:rPr lang="en-SG" sz="2400" b="1" i="1" dirty="0">
                <a:solidFill>
                  <a:schemeClr val="bg1"/>
                </a:solidFill>
                <a:latin typeface="Cambria" panose="02040503050406030204" pitchFamily="18" charset="0"/>
              </a:rPr>
              <a:t>that He might know all that was in his heart. </a:t>
            </a:r>
          </a:p>
          <a:p>
            <a:pPr algn="ctr"/>
            <a:r>
              <a:rPr lang="en-SG" sz="2400" b="1" dirty="0">
                <a:solidFill>
                  <a:schemeClr val="bg1"/>
                </a:solidFill>
                <a:latin typeface="Cambria" panose="02040503050406030204" pitchFamily="18" charset="0"/>
              </a:rPr>
              <a:t>2 Chronicles 32</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0626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a:t>
            </a:r>
            <a:r>
              <a:rPr lang="en-SG" sz="2400" b="1" u="sng" dirty="0">
                <a:solidFill>
                  <a:srgbClr val="FFC000"/>
                </a:solidFill>
                <a:latin typeface="Cambria" panose="02040503050406030204" pitchFamily="18" charset="0"/>
              </a:rPr>
              <a:t>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
        <p:nvSpPr>
          <p:cNvPr id="2" name="Rectangle 1">
            <a:extLst>
              <a:ext uri="{FF2B5EF4-FFF2-40B4-BE49-F238E27FC236}">
                <a16:creationId xmlns:a16="http://schemas.microsoft.com/office/drawing/2014/main" id="{770A9362-C9E9-9540-92CF-40E69D4EDE6B}"/>
              </a:ext>
            </a:extLst>
          </p:cNvPr>
          <p:cNvSpPr/>
          <p:nvPr/>
        </p:nvSpPr>
        <p:spPr>
          <a:xfrm>
            <a:off x="685800" y="4038866"/>
            <a:ext cx="10957560" cy="1938992"/>
          </a:xfrm>
          <a:prstGeom prst="rect">
            <a:avLst/>
          </a:prstGeom>
        </p:spPr>
        <p:txBody>
          <a:bodyPr wrap="square">
            <a:spAutoFit/>
          </a:bodyPr>
          <a:lstStyle/>
          <a:p>
            <a:pPr algn="ctr"/>
            <a:r>
              <a:rPr lang="en-SG" sz="2400" b="1" i="1" baseline="30000" dirty="0">
                <a:solidFill>
                  <a:schemeClr val="bg1"/>
                </a:solidFill>
                <a:latin typeface="Cambria" panose="02040503050406030204" pitchFamily="18" charset="0"/>
              </a:rPr>
              <a:t>31 </a:t>
            </a:r>
            <a:r>
              <a:rPr lang="en-SG" sz="2400" b="1" i="1" dirty="0">
                <a:solidFill>
                  <a:schemeClr val="bg1"/>
                </a:solidFill>
                <a:latin typeface="Cambria" panose="02040503050406030204" pitchFamily="18" charset="0"/>
              </a:rPr>
              <a:t>However, </a:t>
            </a:r>
            <a:r>
              <a:rPr lang="en-SG" sz="2400" b="1" i="1" dirty="0">
                <a:solidFill>
                  <a:srgbClr val="FFFF00"/>
                </a:solidFill>
                <a:latin typeface="Cambria" panose="02040503050406030204" pitchFamily="18" charset="0"/>
              </a:rPr>
              <a:t>regarding the ambassadors of the princes of Babylon</a:t>
            </a:r>
            <a:r>
              <a:rPr lang="en-SG" sz="2400" b="1" i="1" dirty="0">
                <a:solidFill>
                  <a:schemeClr val="bg1"/>
                </a:solidFill>
                <a:latin typeface="Cambria" panose="02040503050406030204" pitchFamily="18" charset="0"/>
              </a:rPr>
              <a:t>, whom they sent to him to inquire about the wonder that was done in the land, </a:t>
            </a:r>
          </a:p>
          <a:p>
            <a:pPr algn="ctr"/>
            <a:r>
              <a:rPr lang="en-SG" sz="2400" b="1" i="1" dirty="0">
                <a:solidFill>
                  <a:schemeClr val="bg1"/>
                </a:solidFill>
                <a:latin typeface="Cambria" panose="02040503050406030204" pitchFamily="18" charset="0"/>
              </a:rPr>
              <a:t>God withdrew from him, in order to test him, </a:t>
            </a:r>
          </a:p>
          <a:p>
            <a:pPr algn="ctr"/>
            <a:r>
              <a:rPr lang="en-SG" sz="2400" b="1" i="1" dirty="0">
                <a:solidFill>
                  <a:schemeClr val="bg1"/>
                </a:solidFill>
                <a:latin typeface="Cambria" panose="02040503050406030204" pitchFamily="18" charset="0"/>
              </a:rPr>
              <a:t>that He might know all that was in his heart. </a:t>
            </a:r>
          </a:p>
          <a:p>
            <a:pPr algn="ctr"/>
            <a:r>
              <a:rPr lang="en-SG" sz="2400" b="1" dirty="0">
                <a:solidFill>
                  <a:schemeClr val="bg1"/>
                </a:solidFill>
                <a:latin typeface="Cambria" panose="02040503050406030204" pitchFamily="18" charset="0"/>
              </a:rPr>
              <a:t>2 Chronicles 32</a:t>
            </a:r>
            <a:endParaRPr lang="en-US" sz="2400" b="1" dirty="0">
              <a:solidFill>
                <a:schemeClr val="bg1"/>
              </a:solidFill>
              <a:latin typeface="Cambria" panose="02040503050406030204" pitchFamily="18" charset="0"/>
            </a:endParaRPr>
          </a:p>
        </p:txBody>
      </p:sp>
      <p:sp>
        <p:nvSpPr>
          <p:cNvPr id="3" name="Rectangle 2">
            <a:extLst>
              <a:ext uri="{FF2B5EF4-FFF2-40B4-BE49-F238E27FC236}">
                <a16:creationId xmlns:a16="http://schemas.microsoft.com/office/drawing/2014/main" id="{7D6CE99F-0CED-914B-80B9-480B72DB6AD6}"/>
              </a:ext>
            </a:extLst>
          </p:cNvPr>
          <p:cNvSpPr/>
          <p:nvPr/>
        </p:nvSpPr>
        <p:spPr>
          <a:xfrm>
            <a:off x="5111170" y="6176754"/>
            <a:ext cx="1893467" cy="461665"/>
          </a:xfrm>
          <a:prstGeom prst="rect">
            <a:avLst/>
          </a:prstGeom>
        </p:spPr>
        <p:txBody>
          <a:bodyPr wrap="none">
            <a:spAutoFit/>
          </a:bodyPr>
          <a:lstStyle/>
          <a:p>
            <a:pPr algn="ctr"/>
            <a:r>
              <a:rPr lang="en-SG" sz="2400" b="1" dirty="0">
                <a:solidFill>
                  <a:schemeClr val="bg1"/>
                </a:solidFill>
                <a:latin typeface="Cambria" panose="02040503050406030204" pitchFamily="18" charset="0"/>
              </a:rPr>
              <a:t>Cf. Isaiah 39</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4123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a:t>
            </a:r>
            <a:r>
              <a:rPr lang="en-SG" sz="2400" b="1" u="sng" dirty="0">
                <a:solidFill>
                  <a:srgbClr val="FFC000"/>
                </a:solidFill>
                <a:latin typeface="Cambria" panose="02040503050406030204" pitchFamily="18" charset="0"/>
              </a:rPr>
              <a:t>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
        <p:nvSpPr>
          <p:cNvPr id="2" name="Rectangle 1">
            <a:extLst>
              <a:ext uri="{FF2B5EF4-FFF2-40B4-BE49-F238E27FC236}">
                <a16:creationId xmlns:a16="http://schemas.microsoft.com/office/drawing/2014/main" id="{770A9362-C9E9-9540-92CF-40E69D4EDE6B}"/>
              </a:ext>
            </a:extLst>
          </p:cNvPr>
          <p:cNvSpPr/>
          <p:nvPr/>
        </p:nvSpPr>
        <p:spPr>
          <a:xfrm>
            <a:off x="685800" y="4038866"/>
            <a:ext cx="10957560" cy="1938992"/>
          </a:xfrm>
          <a:prstGeom prst="rect">
            <a:avLst/>
          </a:prstGeom>
        </p:spPr>
        <p:txBody>
          <a:bodyPr wrap="square">
            <a:spAutoFit/>
          </a:bodyPr>
          <a:lstStyle/>
          <a:p>
            <a:pPr algn="ctr"/>
            <a:r>
              <a:rPr lang="en-SG" sz="2400" b="1" i="1" baseline="30000" dirty="0">
                <a:solidFill>
                  <a:schemeClr val="bg1"/>
                </a:solidFill>
                <a:latin typeface="Cambria" panose="02040503050406030204" pitchFamily="18" charset="0"/>
              </a:rPr>
              <a:t>31 </a:t>
            </a:r>
            <a:r>
              <a:rPr lang="en-SG" sz="2400" b="1" i="1" dirty="0">
                <a:solidFill>
                  <a:schemeClr val="bg1"/>
                </a:solidFill>
                <a:latin typeface="Cambria" panose="02040503050406030204" pitchFamily="18" charset="0"/>
              </a:rPr>
              <a:t>However, </a:t>
            </a:r>
            <a:r>
              <a:rPr lang="en-SG" sz="2400" b="1" i="1" dirty="0">
                <a:solidFill>
                  <a:srgbClr val="FFFF00"/>
                </a:solidFill>
                <a:latin typeface="Cambria" panose="02040503050406030204" pitchFamily="18" charset="0"/>
              </a:rPr>
              <a:t>regarding the ambassadors of the princes of Babylon</a:t>
            </a:r>
            <a:r>
              <a:rPr lang="en-SG" sz="2400" b="1" i="1" dirty="0">
                <a:solidFill>
                  <a:schemeClr val="bg1"/>
                </a:solidFill>
                <a:latin typeface="Cambria" panose="02040503050406030204" pitchFamily="18" charset="0"/>
              </a:rPr>
              <a:t>, whom they sent to him to inquire about the wonder that was done in the land, </a:t>
            </a:r>
          </a:p>
          <a:p>
            <a:pPr algn="ctr"/>
            <a:r>
              <a:rPr lang="en-SG" sz="2400" b="1" i="1" dirty="0">
                <a:solidFill>
                  <a:srgbClr val="00FF00"/>
                </a:solidFill>
                <a:latin typeface="Cambria" panose="02040503050406030204" pitchFamily="18" charset="0"/>
              </a:rPr>
              <a:t>God withdrew from him, in order to test him, </a:t>
            </a:r>
          </a:p>
          <a:p>
            <a:pPr algn="ctr"/>
            <a:r>
              <a:rPr lang="en-SG" sz="2400" b="1" i="1" dirty="0">
                <a:solidFill>
                  <a:srgbClr val="00FF00"/>
                </a:solidFill>
                <a:latin typeface="Cambria" panose="02040503050406030204" pitchFamily="18" charset="0"/>
              </a:rPr>
              <a:t>that He might know all that was in his heart</a:t>
            </a:r>
            <a:r>
              <a:rPr lang="en-SG" sz="2400" b="1" i="1" dirty="0">
                <a:solidFill>
                  <a:schemeClr val="bg1"/>
                </a:solidFill>
                <a:latin typeface="Cambria" panose="02040503050406030204" pitchFamily="18" charset="0"/>
              </a:rPr>
              <a:t>. </a:t>
            </a:r>
          </a:p>
          <a:p>
            <a:pPr algn="ctr"/>
            <a:r>
              <a:rPr lang="en-SG" sz="2400" b="1" dirty="0">
                <a:solidFill>
                  <a:schemeClr val="bg1"/>
                </a:solidFill>
                <a:latin typeface="Cambria" panose="02040503050406030204" pitchFamily="18" charset="0"/>
              </a:rPr>
              <a:t>2 Chronicles 32</a:t>
            </a:r>
            <a:endParaRPr lang="en-US" sz="2400" b="1" dirty="0">
              <a:solidFill>
                <a:schemeClr val="bg1"/>
              </a:solidFill>
              <a:latin typeface="Cambria" panose="02040503050406030204" pitchFamily="18" charset="0"/>
            </a:endParaRPr>
          </a:p>
        </p:txBody>
      </p:sp>
      <p:sp>
        <p:nvSpPr>
          <p:cNvPr id="3" name="Rectangle 2">
            <a:extLst>
              <a:ext uri="{FF2B5EF4-FFF2-40B4-BE49-F238E27FC236}">
                <a16:creationId xmlns:a16="http://schemas.microsoft.com/office/drawing/2014/main" id="{7D6CE99F-0CED-914B-80B9-480B72DB6AD6}"/>
              </a:ext>
            </a:extLst>
          </p:cNvPr>
          <p:cNvSpPr/>
          <p:nvPr/>
        </p:nvSpPr>
        <p:spPr>
          <a:xfrm>
            <a:off x="5111170" y="6176754"/>
            <a:ext cx="1893467" cy="461665"/>
          </a:xfrm>
          <a:prstGeom prst="rect">
            <a:avLst/>
          </a:prstGeom>
        </p:spPr>
        <p:txBody>
          <a:bodyPr wrap="none">
            <a:spAutoFit/>
          </a:bodyPr>
          <a:lstStyle/>
          <a:p>
            <a:pPr algn="ctr"/>
            <a:r>
              <a:rPr lang="en-SG" sz="2400" b="1" dirty="0">
                <a:solidFill>
                  <a:schemeClr val="bg1"/>
                </a:solidFill>
                <a:latin typeface="Cambria" panose="02040503050406030204" pitchFamily="18" charset="0"/>
              </a:rPr>
              <a:t>Cf. Isaiah 39</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975095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a:t>
            </a:r>
            <a:r>
              <a:rPr lang="en-SG" sz="2400" b="1" u="sng" dirty="0">
                <a:solidFill>
                  <a:srgbClr val="FFC000"/>
                </a:solidFill>
                <a:latin typeface="Cambria" panose="02040503050406030204" pitchFamily="18" charset="0"/>
              </a:rPr>
              <a:t>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
        <p:nvSpPr>
          <p:cNvPr id="2" name="Rectangle 1">
            <a:extLst>
              <a:ext uri="{FF2B5EF4-FFF2-40B4-BE49-F238E27FC236}">
                <a16:creationId xmlns:a16="http://schemas.microsoft.com/office/drawing/2014/main" id="{770A9362-C9E9-9540-92CF-40E69D4EDE6B}"/>
              </a:ext>
            </a:extLst>
          </p:cNvPr>
          <p:cNvSpPr/>
          <p:nvPr/>
        </p:nvSpPr>
        <p:spPr>
          <a:xfrm>
            <a:off x="685800" y="4038866"/>
            <a:ext cx="10957560" cy="2677656"/>
          </a:xfrm>
          <a:prstGeom prst="rect">
            <a:avLst/>
          </a:prstGeom>
        </p:spPr>
        <p:txBody>
          <a:bodyPr wrap="square">
            <a:spAutoFit/>
          </a:bodyPr>
          <a:lstStyle/>
          <a:p>
            <a:pPr algn="ctr"/>
            <a:r>
              <a:rPr lang="en-SG" sz="2400" b="1" baseline="30000" dirty="0">
                <a:solidFill>
                  <a:schemeClr val="bg1"/>
                </a:solidFill>
                <a:latin typeface="Cambria" panose="02040503050406030204" pitchFamily="18" charset="0"/>
              </a:rPr>
              <a:t>7 </a:t>
            </a:r>
            <a:r>
              <a:rPr lang="en-SG" sz="2400" b="1" i="1" dirty="0">
                <a:solidFill>
                  <a:schemeClr val="bg1"/>
                </a:solidFill>
                <a:latin typeface="Cambria" panose="02040503050406030204" pitchFamily="18" charset="0"/>
              </a:rPr>
              <a:t>And </a:t>
            </a:r>
            <a:r>
              <a:rPr lang="en-SG" sz="2400" b="1" i="1" dirty="0">
                <a:solidFill>
                  <a:srgbClr val="00FF00"/>
                </a:solidFill>
                <a:latin typeface="Cambria" panose="02040503050406030204" pitchFamily="18" charset="0"/>
              </a:rPr>
              <a:t>lest I should be exalted above measure </a:t>
            </a:r>
            <a:r>
              <a:rPr lang="en-SG" sz="2400" b="1" i="1" dirty="0">
                <a:solidFill>
                  <a:schemeClr val="bg1"/>
                </a:solidFill>
                <a:latin typeface="Cambria" panose="02040503050406030204" pitchFamily="18" charset="0"/>
              </a:rPr>
              <a:t>by the abundance of the revelations, a thorn in the flesh was given to me, </a:t>
            </a:r>
          </a:p>
          <a:p>
            <a:pPr algn="ctr"/>
            <a:r>
              <a:rPr lang="en-SG" sz="2400" b="1" i="1" dirty="0">
                <a:solidFill>
                  <a:schemeClr val="bg1"/>
                </a:solidFill>
                <a:latin typeface="Cambria" panose="02040503050406030204" pitchFamily="18" charset="0"/>
              </a:rPr>
              <a:t>a messenger of Satan to buffet me, lest I be exalted above measure . . . </a:t>
            </a:r>
          </a:p>
          <a:p>
            <a:pPr algn="ctr"/>
            <a:r>
              <a:rPr lang="en-SG" sz="2400" b="1" baseline="30000" dirty="0">
                <a:solidFill>
                  <a:schemeClr val="bg1"/>
                </a:solidFill>
                <a:latin typeface="Cambria" panose="02040503050406030204" pitchFamily="18" charset="0"/>
              </a:rPr>
              <a:t>10</a:t>
            </a:r>
            <a:r>
              <a:rPr lang="en-SG" sz="2400" b="1" i="1" dirty="0">
                <a:solidFill>
                  <a:schemeClr val="bg1"/>
                </a:solidFill>
                <a:latin typeface="Cambria" panose="02040503050406030204" pitchFamily="18" charset="0"/>
              </a:rPr>
              <a:t> Therefore I take pleasure in infirmities, in reproaches, in needs, in persecutions, in distresses, for Christ’s sake. </a:t>
            </a:r>
          </a:p>
          <a:p>
            <a:pPr algn="ctr"/>
            <a:r>
              <a:rPr lang="en-SG" sz="2400" b="1" i="1" dirty="0">
                <a:solidFill>
                  <a:schemeClr val="bg1"/>
                </a:solidFill>
                <a:latin typeface="Cambria" panose="02040503050406030204" pitchFamily="18" charset="0"/>
              </a:rPr>
              <a:t>For when I am weak, then I am strong. </a:t>
            </a:r>
          </a:p>
          <a:p>
            <a:pPr algn="ctr"/>
            <a:r>
              <a:rPr lang="en-SG" sz="2400" b="1" dirty="0">
                <a:solidFill>
                  <a:schemeClr val="bg1"/>
                </a:solidFill>
                <a:latin typeface="Cambria" panose="02040503050406030204" pitchFamily="18" charset="0"/>
              </a:rPr>
              <a:t>2 Corinthians 12</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75650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a:t>
            </a:r>
            <a:r>
              <a:rPr lang="en-SG" sz="2400" b="1" u="sng" dirty="0">
                <a:solidFill>
                  <a:srgbClr val="FFC000"/>
                </a:solidFill>
                <a:latin typeface="Cambria" panose="02040503050406030204" pitchFamily="18" charset="0"/>
              </a:rPr>
              <a:t>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
        <p:nvSpPr>
          <p:cNvPr id="2" name="Rectangle 1">
            <a:extLst>
              <a:ext uri="{FF2B5EF4-FFF2-40B4-BE49-F238E27FC236}">
                <a16:creationId xmlns:a16="http://schemas.microsoft.com/office/drawing/2014/main" id="{770A9362-C9E9-9540-92CF-40E69D4EDE6B}"/>
              </a:ext>
            </a:extLst>
          </p:cNvPr>
          <p:cNvSpPr/>
          <p:nvPr/>
        </p:nvSpPr>
        <p:spPr>
          <a:xfrm>
            <a:off x="685800" y="4038866"/>
            <a:ext cx="10957560" cy="1938992"/>
          </a:xfrm>
          <a:prstGeom prst="rect">
            <a:avLst/>
          </a:prstGeom>
        </p:spPr>
        <p:txBody>
          <a:bodyPr wrap="square">
            <a:spAutoFit/>
          </a:bodyPr>
          <a:lstStyle/>
          <a:p>
            <a:pPr algn="ctr"/>
            <a:r>
              <a:rPr lang="en-SG" sz="2400" b="1" baseline="30000" dirty="0">
                <a:solidFill>
                  <a:schemeClr val="bg1"/>
                </a:solidFill>
                <a:latin typeface="Cambria" panose="02040503050406030204" pitchFamily="18" charset="0"/>
              </a:rPr>
              <a:t>28</a:t>
            </a:r>
            <a:r>
              <a:rPr lang="en-SG" sz="2400" b="1" dirty="0">
                <a:solidFill>
                  <a:schemeClr val="bg1"/>
                </a:solidFill>
                <a:latin typeface="Cambria" panose="02040503050406030204" pitchFamily="18" charset="0"/>
              </a:rPr>
              <a:t> </a:t>
            </a:r>
            <a:r>
              <a:rPr lang="en-SG" sz="2400" b="1" i="1" dirty="0">
                <a:solidFill>
                  <a:schemeClr val="bg1"/>
                </a:solidFill>
                <a:latin typeface="Cambria" panose="02040503050406030204" pitchFamily="18" charset="0"/>
              </a:rPr>
              <a:t>And we know that </a:t>
            </a:r>
            <a:r>
              <a:rPr lang="en-SG" sz="2400" b="1" i="1" cap="all" dirty="0">
                <a:solidFill>
                  <a:srgbClr val="FFFF00"/>
                </a:solidFill>
                <a:latin typeface="Cambria" panose="02040503050406030204" pitchFamily="18" charset="0"/>
              </a:rPr>
              <a:t>all things</a:t>
            </a:r>
            <a:r>
              <a:rPr lang="en-SG" sz="2400" b="1" i="1" dirty="0">
                <a:solidFill>
                  <a:schemeClr val="bg1"/>
                </a:solidFill>
                <a:latin typeface="Cambria" panose="02040503050406030204" pitchFamily="18" charset="0"/>
              </a:rPr>
              <a:t> work together for good to those who love God, to those who are the called according to His purpose.</a:t>
            </a:r>
          </a:p>
          <a:p>
            <a:pPr algn="ctr"/>
            <a:r>
              <a:rPr lang="en-SG" sz="2400" b="1" baseline="30000" dirty="0">
                <a:solidFill>
                  <a:schemeClr val="bg1"/>
                </a:solidFill>
                <a:latin typeface="Cambria" panose="02040503050406030204" pitchFamily="18" charset="0"/>
              </a:rPr>
              <a:t>29</a:t>
            </a:r>
            <a:r>
              <a:rPr lang="en-SG" sz="2400" b="1" i="1" baseline="30000" dirty="0">
                <a:solidFill>
                  <a:schemeClr val="bg1"/>
                </a:solidFill>
                <a:latin typeface="Cambria" panose="02040503050406030204" pitchFamily="18" charset="0"/>
              </a:rPr>
              <a:t> </a:t>
            </a:r>
            <a:r>
              <a:rPr lang="en-SG" sz="2400" b="1" i="1" dirty="0">
                <a:solidFill>
                  <a:schemeClr val="bg1"/>
                </a:solidFill>
                <a:latin typeface="Cambria" panose="02040503050406030204" pitchFamily="18" charset="0"/>
              </a:rPr>
              <a:t>For whom He foreknew, He also predestined to be conformed to the image of His Son, that He might be the firstborn among many brethren.</a:t>
            </a:r>
          </a:p>
          <a:p>
            <a:pPr algn="ctr"/>
            <a:r>
              <a:rPr lang="en-SG" sz="2400" b="1" dirty="0">
                <a:solidFill>
                  <a:schemeClr val="bg1"/>
                </a:solidFill>
                <a:latin typeface="Cambria" panose="02040503050406030204" pitchFamily="18" charset="0"/>
              </a:rPr>
              <a:t>Romans 8</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21360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416320"/>
          </a:xfrm>
          <a:prstGeom prst="rect">
            <a:avLst/>
          </a:prstGeom>
        </p:spPr>
        <p:txBody>
          <a:bodyPr wrap="square">
            <a:spAutoFit/>
          </a:bodyPr>
          <a:lstStyle/>
          <a:p>
            <a:pPr algn="just"/>
            <a:r>
              <a:rPr lang="en-SG" sz="2400" b="1" dirty="0">
                <a:solidFill>
                  <a:schemeClr val="bg1"/>
                </a:solidFill>
                <a:latin typeface="Cambria" panose="02040503050406030204" pitchFamily="18" charset="0"/>
              </a:rPr>
              <a:t>5. </a:t>
            </a:r>
            <a:r>
              <a:rPr lang="en-SG" sz="2400" b="1" i="1" dirty="0">
                <a:solidFill>
                  <a:srgbClr val="FFFF00"/>
                </a:solidFill>
                <a:latin typeface="Cambria" panose="02040503050406030204" pitchFamily="18" charset="0"/>
              </a:rPr>
              <a:t>The most wise, righteous, and gracious </a:t>
            </a:r>
            <a:r>
              <a:rPr lang="en-SG" sz="2400" b="1" dirty="0">
                <a:solidFill>
                  <a:srgbClr val="FFFF00"/>
                </a:solidFill>
                <a:latin typeface="Cambria" panose="02040503050406030204" pitchFamily="18" charset="0"/>
              </a:rPr>
              <a:t>God doth oftentimes </a:t>
            </a:r>
            <a:r>
              <a:rPr lang="en-SG" sz="2400" b="1" u="wavyHeavy" dirty="0">
                <a:solidFill>
                  <a:srgbClr val="FFFF00"/>
                </a:solidFill>
                <a:latin typeface="Cambria" panose="02040503050406030204" pitchFamily="18" charset="0"/>
              </a:rPr>
              <a:t>leave</a:t>
            </a:r>
            <a:r>
              <a:rPr lang="en-SG" sz="2400" b="1" dirty="0">
                <a:solidFill>
                  <a:srgbClr val="FFFF00"/>
                </a:solidFill>
                <a:latin typeface="Cambria" panose="02040503050406030204" pitchFamily="18" charset="0"/>
              </a:rPr>
              <a:t> </a:t>
            </a:r>
            <a:r>
              <a:rPr lang="en-SG" sz="2400" b="1" u="sng" dirty="0">
                <a:solidFill>
                  <a:srgbClr val="FFFF00"/>
                </a:solidFill>
                <a:latin typeface="Cambria" panose="02040503050406030204" pitchFamily="18" charset="0"/>
              </a:rPr>
              <a:t>for a season</a:t>
            </a:r>
            <a:r>
              <a:rPr lang="en-SG" sz="2400" b="1" dirty="0">
                <a:solidFill>
                  <a:srgbClr val="FFFF00"/>
                </a:solidFill>
                <a:latin typeface="Cambria" panose="02040503050406030204" pitchFamily="18" charset="0"/>
              </a:rPr>
              <a:t> his own children to manifold temptations and the corruptions of their own hearts</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to chastise them for their former sins</a:t>
            </a:r>
            <a:r>
              <a:rPr lang="en-SG" sz="2400" b="1" dirty="0">
                <a:solidFill>
                  <a:schemeClr val="bg1"/>
                </a:solidFill>
                <a:latin typeface="Cambria" panose="02040503050406030204" pitchFamily="18" charset="0"/>
              </a:rPr>
              <a:t>, or </a:t>
            </a:r>
            <a:r>
              <a:rPr lang="en-SG" sz="2400" b="1" u="sng" dirty="0">
                <a:solidFill>
                  <a:srgbClr val="00FF00"/>
                </a:solidFill>
                <a:latin typeface="Cambria" panose="02040503050406030204" pitchFamily="18" charset="0"/>
              </a:rPr>
              <a:t>to discover unto them the hidden strength of corruption and deceitfulness of their hearts</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that they may be humbled</a:t>
            </a:r>
            <a:r>
              <a:rPr lang="en-SG" sz="2400" b="1" dirty="0">
                <a:solidFill>
                  <a:schemeClr val="bg1"/>
                </a:solidFill>
                <a:latin typeface="Cambria" panose="02040503050406030204" pitchFamily="18" charset="0"/>
              </a:rPr>
              <a:t>; and </a:t>
            </a:r>
            <a:r>
              <a:rPr lang="en-SG" sz="2400" b="1" u="sng" dirty="0">
                <a:solidFill>
                  <a:srgbClr val="00FFEB"/>
                </a:solidFill>
                <a:latin typeface="Cambria" panose="02040503050406030204" pitchFamily="18" charset="0"/>
              </a:rPr>
              <a:t>to raise them to a more close and constant dependence for their support upon himself</a:t>
            </a:r>
            <a:r>
              <a:rPr lang="en-SG" sz="2400" b="1" dirty="0">
                <a:solidFill>
                  <a:schemeClr val="bg1"/>
                </a:solidFill>
                <a:latin typeface="Cambria" panose="02040503050406030204" pitchFamily="18" charset="0"/>
              </a:rPr>
              <a:t>; and </a:t>
            </a:r>
            <a:r>
              <a:rPr lang="en-SG" sz="2400" b="1" u="dbl" dirty="0">
                <a:solidFill>
                  <a:srgbClr val="00FFEB"/>
                </a:solidFill>
                <a:latin typeface="Cambria" panose="02040503050406030204" pitchFamily="18" charset="0"/>
              </a:rPr>
              <a:t>to make them more watchful against all future occasions of sin</a:t>
            </a:r>
            <a:r>
              <a:rPr lang="en-SG" sz="2400" b="1" dirty="0">
                <a:solidFill>
                  <a:schemeClr val="bg1"/>
                </a:solidFill>
                <a:latin typeface="Cambria" panose="02040503050406030204" pitchFamily="18" charset="0"/>
              </a:rPr>
              <a:t>, and for </a:t>
            </a:r>
            <a:r>
              <a:rPr lang="en-SG" sz="2400" b="1" u="wavyHeavy" dirty="0">
                <a:solidFill>
                  <a:srgbClr val="00FFEB"/>
                </a:solidFill>
                <a:latin typeface="Cambria" panose="02040503050406030204" pitchFamily="18" charset="0"/>
              </a:rPr>
              <a:t>other just and holy ends</a:t>
            </a:r>
            <a:r>
              <a:rPr lang="en-SG" sz="2400" b="1" dirty="0">
                <a:solidFill>
                  <a:schemeClr val="bg1"/>
                </a:solidFill>
                <a:latin typeface="Cambria" panose="02040503050406030204" pitchFamily="18" charset="0"/>
              </a:rPr>
              <a:t>. So that </a:t>
            </a:r>
            <a:r>
              <a:rPr lang="en-SG" sz="2400" b="1" u="sng" dirty="0">
                <a:solidFill>
                  <a:srgbClr val="FFC000"/>
                </a:solidFill>
                <a:latin typeface="Cambria" panose="02040503050406030204" pitchFamily="18" charset="0"/>
              </a:rPr>
              <a:t>whatsoever befalls any of his elect is by his appointment, for his glory, and their good. </a:t>
            </a:r>
          </a:p>
          <a:p>
            <a:pPr algn="just"/>
            <a:r>
              <a:rPr lang="en-SG" sz="2400" b="1" dirty="0">
                <a:solidFill>
                  <a:srgbClr val="FFFF00"/>
                </a:solidFill>
                <a:latin typeface="Cambria" panose="02040503050406030204" pitchFamily="18" charset="0"/>
              </a:rPr>
              <a:t>(2 Chronicles 32:25, 26, 31; 2 Corinthians 12:7-9; Romans 8:28)</a:t>
            </a:r>
          </a:p>
        </p:txBody>
      </p:sp>
      <p:sp>
        <p:nvSpPr>
          <p:cNvPr id="2" name="Rectangle 1">
            <a:extLst>
              <a:ext uri="{FF2B5EF4-FFF2-40B4-BE49-F238E27FC236}">
                <a16:creationId xmlns:a16="http://schemas.microsoft.com/office/drawing/2014/main" id="{770A9362-C9E9-9540-92CF-40E69D4EDE6B}"/>
              </a:ext>
            </a:extLst>
          </p:cNvPr>
          <p:cNvSpPr/>
          <p:nvPr/>
        </p:nvSpPr>
        <p:spPr>
          <a:xfrm>
            <a:off x="685800" y="4038866"/>
            <a:ext cx="10957560" cy="1938992"/>
          </a:xfrm>
          <a:prstGeom prst="rect">
            <a:avLst/>
          </a:prstGeom>
        </p:spPr>
        <p:txBody>
          <a:bodyPr wrap="square">
            <a:spAutoFit/>
          </a:bodyPr>
          <a:lstStyle/>
          <a:p>
            <a:pPr algn="ctr"/>
            <a:r>
              <a:rPr lang="en-SG" sz="2400" b="1" baseline="30000" dirty="0">
                <a:solidFill>
                  <a:schemeClr val="bg1"/>
                </a:solidFill>
                <a:latin typeface="Cambria" panose="02040503050406030204" pitchFamily="18" charset="0"/>
              </a:rPr>
              <a:t>28</a:t>
            </a:r>
            <a:r>
              <a:rPr lang="en-SG" sz="2400" b="1" dirty="0">
                <a:solidFill>
                  <a:schemeClr val="bg1"/>
                </a:solidFill>
                <a:latin typeface="Cambria" panose="02040503050406030204" pitchFamily="18" charset="0"/>
              </a:rPr>
              <a:t> </a:t>
            </a:r>
            <a:r>
              <a:rPr lang="en-SG" sz="2400" b="1" i="1" dirty="0">
                <a:solidFill>
                  <a:schemeClr val="bg1"/>
                </a:solidFill>
                <a:latin typeface="Cambria" panose="02040503050406030204" pitchFamily="18" charset="0"/>
              </a:rPr>
              <a:t>And we know that </a:t>
            </a:r>
            <a:r>
              <a:rPr lang="en-SG" sz="2400" b="1" i="1" cap="all" dirty="0">
                <a:solidFill>
                  <a:srgbClr val="FFFF00"/>
                </a:solidFill>
                <a:latin typeface="Cambria" panose="02040503050406030204" pitchFamily="18" charset="0"/>
              </a:rPr>
              <a:t>all things</a:t>
            </a:r>
            <a:r>
              <a:rPr lang="en-SG" sz="2400" b="1" i="1" dirty="0">
                <a:solidFill>
                  <a:schemeClr val="bg1"/>
                </a:solidFill>
                <a:latin typeface="Cambria" panose="02040503050406030204" pitchFamily="18" charset="0"/>
              </a:rPr>
              <a:t> work together </a:t>
            </a:r>
            <a:r>
              <a:rPr lang="en-SG" sz="2400" b="1" i="1" dirty="0">
                <a:solidFill>
                  <a:srgbClr val="FFC000"/>
                </a:solidFill>
                <a:latin typeface="Cambria" panose="02040503050406030204" pitchFamily="18" charset="0"/>
              </a:rPr>
              <a:t>for good </a:t>
            </a:r>
            <a:r>
              <a:rPr lang="en-SG" sz="2400" b="1" i="1" dirty="0">
                <a:solidFill>
                  <a:schemeClr val="bg1"/>
                </a:solidFill>
                <a:latin typeface="Cambria" panose="02040503050406030204" pitchFamily="18" charset="0"/>
              </a:rPr>
              <a:t>to those who love God, to those who are the called according to His purpose.</a:t>
            </a:r>
          </a:p>
          <a:p>
            <a:pPr algn="ctr"/>
            <a:r>
              <a:rPr lang="en-SG" sz="2400" b="1" baseline="30000" dirty="0">
                <a:solidFill>
                  <a:schemeClr val="bg1"/>
                </a:solidFill>
                <a:latin typeface="Cambria" panose="02040503050406030204" pitchFamily="18" charset="0"/>
              </a:rPr>
              <a:t>29</a:t>
            </a:r>
            <a:r>
              <a:rPr lang="en-SG" sz="2400" b="1" i="1" baseline="30000" dirty="0">
                <a:solidFill>
                  <a:schemeClr val="bg1"/>
                </a:solidFill>
                <a:latin typeface="Cambria" panose="02040503050406030204" pitchFamily="18" charset="0"/>
              </a:rPr>
              <a:t> </a:t>
            </a:r>
            <a:r>
              <a:rPr lang="en-SG" sz="2400" b="1" i="1" dirty="0">
                <a:solidFill>
                  <a:schemeClr val="bg1"/>
                </a:solidFill>
                <a:latin typeface="Cambria" panose="02040503050406030204" pitchFamily="18" charset="0"/>
              </a:rPr>
              <a:t>For whom He foreknew, He also predestined to be conformed to the image of His Son, </a:t>
            </a:r>
            <a:r>
              <a:rPr lang="en-SG" sz="2400" b="1" i="1" u="sng" dirty="0">
                <a:solidFill>
                  <a:srgbClr val="FFC000"/>
                </a:solidFill>
                <a:latin typeface="Cambria" panose="02040503050406030204" pitchFamily="18" charset="0"/>
              </a:rPr>
              <a:t>that He might be</a:t>
            </a:r>
            <a:r>
              <a:rPr lang="en-SG" sz="2400" b="1" i="1" dirty="0">
                <a:solidFill>
                  <a:srgbClr val="FFC000"/>
                </a:solidFill>
                <a:latin typeface="Cambria" panose="02040503050406030204" pitchFamily="18" charset="0"/>
              </a:rPr>
              <a:t> </a:t>
            </a:r>
            <a:r>
              <a:rPr lang="en-SG" sz="2400" b="1" i="1" dirty="0">
                <a:solidFill>
                  <a:schemeClr val="bg1"/>
                </a:solidFill>
                <a:latin typeface="Cambria" panose="02040503050406030204" pitchFamily="18" charset="0"/>
              </a:rPr>
              <a:t>the firstborn among many brethren.</a:t>
            </a:r>
          </a:p>
          <a:p>
            <a:pPr algn="ctr"/>
            <a:r>
              <a:rPr lang="en-SG" sz="2400" b="1" dirty="0">
                <a:solidFill>
                  <a:schemeClr val="bg1"/>
                </a:solidFill>
                <a:latin typeface="Cambria" panose="02040503050406030204" pitchFamily="18" charset="0"/>
              </a:rPr>
              <a:t>Romans 8</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902540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34764C-A77A-4447-9AF0-433076A08FC1}"/>
              </a:ext>
            </a:extLst>
          </p:cNvPr>
          <p:cNvSpPr/>
          <p:nvPr/>
        </p:nvSpPr>
        <p:spPr>
          <a:xfrm>
            <a:off x="342900" y="181957"/>
            <a:ext cx="11346180" cy="6063198"/>
          </a:xfrm>
          <a:prstGeom prst="rect">
            <a:avLst/>
          </a:prstGeom>
        </p:spPr>
        <p:txBody>
          <a:bodyPr wrap="square">
            <a:spAutoFit/>
          </a:bodyPr>
          <a:lstStyle/>
          <a:p>
            <a:pPr algn="ctr"/>
            <a:r>
              <a:rPr lang="en-SG" sz="2800" b="1" u="sng" dirty="0">
                <a:latin typeface="Cambria" panose="02040503050406030204" pitchFamily="18" charset="0"/>
              </a:rPr>
              <a:t>Orthodox Catechism</a:t>
            </a:r>
          </a:p>
          <a:p>
            <a:endParaRPr lang="en-SG" sz="2400" dirty="0">
              <a:latin typeface="Cambria" panose="02040503050406030204" pitchFamily="18" charset="0"/>
            </a:endParaRPr>
          </a:p>
          <a:p>
            <a:r>
              <a:rPr lang="en-SG" sz="2800" b="1" dirty="0">
                <a:latin typeface="Cambria" panose="02040503050406030204" pitchFamily="18" charset="0"/>
              </a:rPr>
              <a:t>Question 25: </a:t>
            </a:r>
          </a:p>
          <a:p>
            <a:r>
              <a:rPr lang="en-SG" sz="2800" dirty="0">
                <a:latin typeface="Cambria" panose="02040503050406030204" pitchFamily="18" charset="0"/>
              </a:rPr>
              <a:t>What do you believe when you say, "I believe in God, the Father almighty, creator of heaven and earth"? </a:t>
            </a:r>
          </a:p>
          <a:p>
            <a:endParaRPr lang="en-SG" sz="2800" dirty="0">
              <a:latin typeface="Cambria" panose="02040503050406030204" pitchFamily="18" charset="0"/>
            </a:endParaRPr>
          </a:p>
          <a:p>
            <a:r>
              <a:rPr lang="en-SG" sz="2800" b="1" dirty="0">
                <a:latin typeface="Cambria" panose="02040503050406030204" pitchFamily="18" charset="0"/>
              </a:rPr>
              <a:t>Answer: </a:t>
            </a:r>
          </a:p>
          <a:p>
            <a:pPr algn="just"/>
            <a:r>
              <a:rPr lang="en-SG" sz="2800" i="1" dirty="0">
                <a:latin typeface="Cambria" panose="02040503050406030204" pitchFamily="18" charset="0"/>
              </a:rPr>
              <a:t>That the eternal Father of our Lord Jesus Christ, who out of nothing created heaven and earth and everything in them, who still upholds and rules them by his eternal counsel and providence, is my God and Father because of Christ his Son. I trust him so much that I do not doubt he will provide whatever I need for body and soul, and he will turn to my good whatever adversity he sends me in this sad world. He is able to do this because he is almighty </a:t>
            </a:r>
            <a:r>
              <a:rPr lang="en-SG" sz="2800" i="1">
                <a:latin typeface="Cambria" panose="02040503050406030204" pitchFamily="18" charset="0"/>
              </a:rPr>
              <a:t>God; </a:t>
            </a:r>
            <a:r>
              <a:rPr lang="en-SG" sz="2800" i="1" dirty="0">
                <a:latin typeface="Cambria" panose="02040503050406030204" pitchFamily="18" charset="0"/>
              </a:rPr>
              <a:t>he desires to do this because he is a faithful </a:t>
            </a:r>
            <a:r>
              <a:rPr lang="en-SG" sz="2800" i="1">
                <a:latin typeface="Cambria" panose="02040503050406030204" pitchFamily="18" charset="0"/>
              </a:rPr>
              <a:t>Father. </a:t>
            </a:r>
            <a:endParaRPr lang="en-SG" sz="2800" i="1" dirty="0">
              <a:latin typeface="Cambria" panose="02040503050406030204" pitchFamily="18" charset="0"/>
            </a:endParaRPr>
          </a:p>
        </p:txBody>
      </p:sp>
    </p:spTree>
    <p:extLst>
      <p:ext uri="{BB962C8B-B14F-4D97-AF65-F5344CB8AC3E}">
        <p14:creationId xmlns:p14="http://schemas.microsoft.com/office/powerpoint/2010/main" val="120030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091F-AE12-C648-B106-37D0948DA26A}"/>
              </a:ext>
            </a:extLst>
          </p:cNvPr>
          <p:cNvSpPr>
            <a:spLocks noGrp="1"/>
          </p:cNvSpPr>
          <p:nvPr>
            <p:ph type="ctrTitle"/>
          </p:nvPr>
        </p:nvSpPr>
        <p:spPr>
          <a:xfrm>
            <a:off x="0" y="0"/>
            <a:ext cx="12192000" cy="6446520"/>
          </a:xfrm>
        </p:spPr>
        <p:txBody>
          <a:bodyPr>
            <a:noAutofit/>
          </a:bodyPr>
          <a:lstStyle/>
          <a:p>
            <a:pPr>
              <a:lnSpc>
                <a:spcPts val="3280"/>
              </a:lnSpc>
            </a:pPr>
            <a:r>
              <a:rPr lang="en-SG" sz="2800" b="1" dirty="0">
                <a:latin typeface="Cambria" panose="02040503050406030204" pitchFamily="18" charset="0"/>
              </a:rPr>
              <a:t>Without boundary or qualification, the Scriptures proclaim, “The Lord </a:t>
            </a:r>
            <a:r>
              <a:rPr lang="en-SG" sz="2800" b="1" dirty="0" err="1">
                <a:latin typeface="Cambria" panose="02040503050406030204" pitchFamily="18" charset="0"/>
              </a:rPr>
              <a:t>reigneth</a:t>
            </a:r>
            <a:r>
              <a:rPr lang="en-SG" sz="2800" b="1" dirty="0">
                <a:latin typeface="Cambria" panose="02040503050406030204" pitchFamily="18" charset="0"/>
              </a:rPr>
              <a:t>.” </a:t>
            </a:r>
            <a:br>
              <a:rPr lang="en-SG" sz="2800" b="1" dirty="0">
                <a:latin typeface="Cambria" panose="02040503050406030204" pitchFamily="18" charset="0"/>
              </a:rPr>
            </a:br>
            <a:br>
              <a:rPr lang="en-SG" sz="2800" b="1" dirty="0">
                <a:latin typeface="Cambria" panose="02040503050406030204" pitchFamily="18" charset="0"/>
              </a:rPr>
            </a:br>
            <a:r>
              <a:rPr lang="en-SG" sz="2800" b="1" dirty="0">
                <a:latin typeface="Cambria" panose="02040503050406030204" pitchFamily="18" charset="0"/>
              </a:rPr>
              <a:t>God is in control of all things and all events, whether it is a great fish swallowing a disobedient man (Jonah 1:17) or a small fish being caught with a coin in its mouth just in time to pay the taxes of the one obedient man (Matt. 17:24–27). </a:t>
            </a:r>
            <a:br>
              <a:rPr lang="en-SG" sz="2800" b="1" dirty="0">
                <a:latin typeface="Cambria" panose="02040503050406030204" pitchFamily="18" charset="0"/>
              </a:rPr>
            </a:br>
            <a:br>
              <a:rPr lang="en-SG" sz="2800" b="1" dirty="0">
                <a:latin typeface="Cambria" panose="02040503050406030204" pitchFamily="18" charset="0"/>
              </a:rPr>
            </a:br>
            <a:r>
              <a:rPr lang="en-SG" sz="2800" b="1" dirty="0">
                <a:latin typeface="Cambria" panose="02040503050406030204" pitchFamily="18" charset="0"/>
              </a:rPr>
              <a:t>God reigns in all places because He is God in all places—the omnipresent Lord. </a:t>
            </a:r>
            <a:br>
              <a:rPr lang="en-SG" sz="2400" b="1" dirty="0">
                <a:latin typeface="Cambria" panose="02040503050406030204" pitchFamily="18" charset="0"/>
              </a:rPr>
            </a:br>
            <a:br>
              <a:rPr lang="en-SG" sz="2400" b="1" dirty="0">
                <a:latin typeface="Cambria" panose="02040503050406030204" pitchFamily="18" charset="0"/>
              </a:rPr>
            </a:br>
            <a:br>
              <a:rPr lang="en-SG" sz="2400" b="1" dirty="0">
                <a:latin typeface="Cambria" panose="02040503050406030204" pitchFamily="18" charset="0"/>
              </a:rPr>
            </a:br>
            <a:endParaRPr lang="en-SG" sz="2400" b="1" dirty="0">
              <a:latin typeface="Cambria" panose="02040503050406030204" pitchFamily="18" charset="0"/>
            </a:endParaRPr>
          </a:p>
        </p:txBody>
      </p:sp>
    </p:spTree>
    <p:extLst>
      <p:ext uri="{BB962C8B-B14F-4D97-AF65-F5344CB8AC3E}">
        <p14:creationId xmlns:p14="http://schemas.microsoft.com/office/powerpoint/2010/main" val="3918775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pic>
        <p:nvPicPr>
          <p:cNvPr id="8" name="Picture 7" descr="Text&#10;&#10;Description automatically generated">
            <a:extLst>
              <a:ext uri="{FF2B5EF4-FFF2-40B4-BE49-F238E27FC236}">
                <a16:creationId xmlns:a16="http://schemas.microsoft.com/office/drawing/2014/main" id="{790C56C7-7B99-DE41-A1C6-549BF0C2887B}"/>
              </a:ext>
            </a:extLst>
          </p:cNvPr>
          <p:cNvPicPr>
            <a:picLocks noChangeAspect="1"/>
          </p:cNvPicPr>
          <p:nvPr/>
        </p:nvPicPr>
        <p:blipFill>
          <a:blip r:embed="rId3"/>
          <a:stretch>
            <a:fillRect/>
          </a:stretch>
        </p:blipFill>
        <p:spPr>
          <a:xfrm>
            <a:off x="1" y="-46263"/>
            <a:ext cx="12192000" cy="6807457"/>
          </a:xfrm>
          <a:prstGeom prst="rect">
            <a:avLst/>
          </a:prstGeom>
        </p:spPr>
      </p:pic>
    </p:spTree>
    <p:extLst>
      <p:ext uri="{BB962C8B-B14F-4D97-AF65-F5344CB8AC3E}">
        <p14:creationId xmlns:p14="http://schemas.microsoft.com/office/powerpoint/2010/main" val="1460961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4154984"/>
          </a:xfrm>
          <a:prstGeom prst="rect">
            <a:avLst/>
          </a:prstGeom>
        </p:spPr>
        <p:txBody>
          <a:bodyPr wrap="square">
            <a:spAutoFit/>
          </a:bodyPr>
          <a:lstStyle/>
          <a:p>
            <a:pPr algn="just"/>
            <a:r>
              <a:rPr lang="en-SG" sz="2400" b="1" dirty="0">
                <a:solidFill>
                  <a:schemeClr val="bg1"/>
                </a:solidFill>
                <a:latin typeface="Cambria" panose="02040503050406030204" pitchFamily="18" charset="0"/>
              </a:rPr>
              <a:t>6. As for those wicked and ungodly men whom God, as the righteous judge, for former sin doth blind and harden; from them he not only </a:t>
            </a:r>
            <a:r>
              <a:rPr lang="en-SG" sz="2400" b="1" dirty="0" err="1">
                <a:solidFill>
                  <a:schemeClr val="bg1"/>
                </a:solidFill>
                <a:latin typeface="Cambria" panose="02040503050406030204" pitchFamily="18" charset="0"/>
              </a:rPr>
              <a:t>withholdeth</a:t>
            </a:r>
            <a:r>
              <a:rPr lang="en-SG" sz="2400" b="1" dirty="0">
                <a:solidFill>
                  <a:schemeClr val="bg1"/>
                </a:solidFill>
                <a:latin typeface="Cambria" panose="02040503050406030204" pitchFamily="18" charset="0"/>
              </a:rPr>
              <a:t> his grace, whereby they might have been enlightened in their understanding, and wrought upon their hearts; but sometimes also </a:t>
            </a:r>
            <a:r>
              <a:rPr lang="en-SG" sz="2400" b="1" dirty="0" err="1">
                <a:solidFill>
                  <a:schemeClr val="bg1"/>
                </a:solidFill>
                <a:latin typeface="Cambria" panose="02040503050406030204" pitchFamily="18" charset="0"/>
              </a:rPr>
              <a:t>withdraweth</a:t>
            </a:r>
            <a:r>
              <a:rPr lang="en-SG" sz="2400" b="1" dirty="0">
                <a:solidFill>
                  <a:schemeClr val="bg1"/>
                </a:solidFill>
                <a:latin typeface="Cambria" panose="02040503050406030204" pitchFamily="18" charset="0"/>
              </a:rPr>
              <a:t> the gifts which they had, and </a:t>
            </a:r>
            <a:r>
              <a:rPr lang="en-SG" sz="2400" b="1" dirty="0" err="1">
                <a:solidFill>
                  <a:schemeClr val="bg1"/>
                </a:solidFill>
                <a:latin typeface="Cambria" panose="02040503050406030204" pitchFamily="18" charset="0"/>
              </a:rPr>
              <a:t>exposeth</a:t>
            </a:r>
            <a:r>
              <a:rPr lang="en-SG" sz="2400" b="1" dirty="0">
                <a:solidFill>
                  <a:schemeClr val="bg1"/>
                </a:solidFill>
                <a:latin typeface="Cambria" panose="02040503050406030204" pitchFamily="18" charset="0"/>
              </a:rPr>
              <a:t> them to such objects as their corruption makes occasion of sin; and withal, gives them over to their own lusts, the temptations of the world, and the power of Satan, whereby it comes to pass that they harden themselves, under those means which God </a:t>
            </a:r>
            <a:r>
              <a:rPr lang="en-SG" sz="2400" b="1" dirty="0" err="1">
                <a:solidFill>
                  <a:schemeClr val="bg1"/>
                </a:solidFill>
                <a:latin typeface="Cambria" panose="02040503050406030204" pitchFamily="18" charset="0"/>
              </a:rPr>
              <a:t>useth</a:t>
            </a:r>
            <a:r>
              <a:rPr lang="en-SG" sz="2400" b="1" dirty="0">
                <a:solidFill>
                  <a:schemeClr val="bg1"/>
                </a:solidFill>
                <a:latin typeface="Cambria" panose="02040503050406030204" pitchFamily="18" charset="0"/>
              </a:rPr>
              <a:t> for the softening of others. </a:t>
            </a:r>
          </a:p>
          <a:p>
            <a:pPr algn="just"/>
            <a:r>
              <a:rPr lang="en-SG" sz="2400" b="1" dirty="0">
                <a:solidFill>
                  <a:srgbClr val="FFFF00"/>
                </a:solidFill>
                <a:latin typeface="Cambria" panose="02040503050406030204" pitchFamily="18" charset="0"/>
              </a:rPr>
              <a:t>(Romans 1:24-26, 28; Romans 11:7-8; Deuteronomy 29:4; Matthew 13:2; Deuteronomy 2:20; 2 Kings 8:12-13; Psalm 81:11-12; 2 Thessalonians 2:10-12; Exodus 8:15, 32; Isaiah 6:9-10; 1 Peter 2:7-8)</a:t>
            </a:r>
          </a:p>
        </p:txBody>
      </p:sp>
    </p:spTree>
    <p:extLst>
      <p:ext uri="{BB962C8B-B14F-4D97-AF65-F5344CB8AC3E}">
        <p14:creationId xmlns:p14="http://schemas.microsoft.com/office/powerpoint/2010/main" val="3878300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4154984"/>
          </a:xfrm>
          <a:prstGeom prst="rect">
            <a:avLst/>
          </a:prstGeom>
        </p:spPr>
        <p:txBody>
          <a:bodyPr wrap="square">
            <a:spAutoFit/>
          </a:bodyPr>
          <a:lstStyle/>
          <a:p>
            <a:pPr algn="just"/>
            <a:r>
              <a:rPr lang="en-SG" sz="2400" b="1" dirty="0">
                <a:solidFill>
                  <a:schemeClr val="bg1"/>
                </a:solidFill>
                <a:latin typeface="Cambria" panose="02040503050406030204" pitchFamily="18" charset="0"/>
              </a:rPr>
              <a:t>6. As for those wicked and ungodly men whom God, as the righteous judge, for former sin doth blind and harden; from them he not only </a:t>
            </a:r>
            <a:r>
              <a:rPr lang="en-SG" sz="2400" b="1" dirty="0" err="1">
                <a:solidFill>
                  <a:schemeClr val="bg1"/>
                </a:solidFill>
                <a:latin typeface="Cambria" panose="02040503050406030204" pitchFamily="18" charset="0"/>
              </a:rPr>
              <a:t>withholdeth</a:t>
            </a:r>
            <a:r>
              <a:rPr lang="en-SG" sz="2400" b="1" dirty="0">
                <a:solidFill>
                  <a:schemeClr val="bg1"/>
                </a:solidFill>
                <a:latin typeface="Cambria" panose="02040503050406030204" pitchFamily="18" charset="0"/>
              </a:rPr>
              <a:t> his grace, whereby they might have been enlightened in their understanding, and wrought upon their hearts; but sometimes also </a:t>
            </a:r>
            <a:r>
              <a:rPr lang="en-SG" sz="2400" b="1" dirty="0" err="1">
                <a:solidFill>
                  <a:schemeClr val="bg1"/>
                </a:solidFill>
                <a:latin typeface="Cambria" panose="02040503050406030204" pitchFamily="18" charset="0"/>
              </a:rPr>
              <a:t>withdraweth</a:t>
            </a:r>
            <a:r>
              <a:rPr lang="en-SG" sz="2400" b="1" dirty="0">
                <a:solidFill>
                  <a:schemeClr val="bg1"/>
                </a:solidFill>
                <a:latin typeface="Cambria" panose="02040503050406030204" pitchFamily="18" charset="0"/>
              </a:rPr>
              <a:t> the gifts which they had, and </a:t>
            </a:r>
            <a:r>
              <a:rPr lang="en-SG" sz="2400" b="1" dirty="0" err="1">
                <a:solidFill>
                  <a:schemeClr val="bg1"/>
                </a:solidFill>
                <a:latin typeface="Cambria" panose="02040503050406030204" pitchFamily="18" charset="0"/>
              </a:rPr>
              <a:t>exposeth</a:t>
            </a:r>
            <a:r>
              <a:rPr lang="en-SG" sz="2400" b="1" dirty="0">
                <a:solidFill>
                  <a:schemeClr val="bg1"/>
                </a:solidFill>
                <a:latin typeface="Cambria" panose="02040503050406030204" pitchFamily="18" charset="0"/>
              </a:rPr>
              <a:t> them to such objects as their corruption makes occasion of sin; and withal, gives them over to their own lusts, the temptations of the world, and the power of Satan, whereby it comes to pass that they harden themselves, under those means which God </a:t>
            </a:r>
            <a:r>
              <a:rPr lang="en-SG" sz="2400" b="1" dirty="0" err="1">
                <a:solidFill>
                  <a:schemeClr val="bg1"/>
                </a:solidFill>
                <a:latin typeface="Cambria" panose="02040503050406030204" pitchFamily="18" charset="0"/>
              </a:rPr>
              <a:t>useth</a:t>
            </a:r>
            <a:r>
              <a:rPr lang="en-SG" sz="2400" b="1" dirty="0">
                <a:solidFill>
                  <a:schemeClr val="bg1"/>
                </a:solidFill>
                <a:latin typeface="Cambria" panose="02040503050406030204" pitchFamily="18" charset="0"/>
              </a:rPr>
              <a:t> for the softening of others. </a:t>
            </a:r>
          </a:p>
          <a:p>
            <a:pPr algn="just"/>
            <a:r>
              <a:rPr lang="en-SG" sz="2400" b="1" dirty="0">
                <a:solidFill>
                  <a:srgbClr val="FFFF00"/>
                </a:solidFill>
                <a:latin typeface="Cambria" panose="02040503050406030204" pitchFamily="18" charset="0"/>
              </a:rPr>
              <a:t>(</a:t>
            </a:r>
            <a:r>
              <a:rPr lang="en-SG" sz="2400" b="1" u="sng" dirty="0">
                <a:solidFill>
                  <a:srgbClr val="FFFF00"/>
                </a:solidFill>
                <a:latin typeface="Cambria" panose="02040503050406030204" pitchFamily="18" charset="0"/>
              </a:rPr>
              <a:t>Romans 1:24-26, 28</a:t>
            </a:r>
            <a:r>
              <a:rPr lang="en-SG" sz="2400" b="1" dirty="0">
                <a:solidFill>
                  <a:srgbClr val="FFFF00"/>
                </a:solidFill>
                <a:latin typeface="Cambria" panose="02040503050406030204" pitchFamily="18" charset="0"/>
              </a:rPr>
              <a:t>; Romans 11:7-8; Deuteronomy 29:4; Matthew 13:2; Deuteronomy 2:20; 2 Kings 8:12-13; Psalm 81:11-12; 2 Thessalonians 2:10-12; Exodus 8:15, 32; Isaiah 6:9-10; 1 Peter 2:7-8)</a:t>
            </a:r>
          </a:p>
        </p:txBody>
      </p:sp>
    </p:spTree>
    <p:extLst>
      <p:ext uri="{BB962C8B-B14F-4D97-AF65-F5344CB8AC3E}">
        <p14:creationId xmlns:p14="http://schemas.microsoft.com/office/powerpoint/2010/main" val="102481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4154984"/>
          </a:xfrm>
          <a:prstGeom prst="rect">
            <a:avLst/>
          </a:prstGeom>
        </p:spPr>
        <p:txBody>
          <a:bodyPr wrap="square">
            <a:spAutoFit/>
          </a:bodyPr>
          <a:lstStyle/>
          <a:p>
            <a:pPr algn="just"/>
            <a:r>
              <a:rPr lang="en-SG" sz="2400" b="1" dirty="0">
                <a:solidFill>
                  <a:schemeClr val="bg1"/>
                </a:solidFill>
                <a:latin typeface="Cambria" panose="02040503050406030204" pitchFamily="18" charset="0"/>
              </a:rPr>
              <a:t>6. As for those wicked and ungodly men whom God, as the righteous judge, for former sin doth blind and harden; from them he not only </a:t>
            </a:r>
            <a:r>
              <a:rPr lang="en-SG" sz="2400" b="1" dirty="0" err="1">
                <a:solidFill>
                  <a:schemeClr val="bg1"/>
                </a:solidFill>
                <a:latin typeface="Cambria" panose="02040503050406030204" pitchFamily="18" charset="0"/>
              </a:rPr>
              <a:t>withholdeth</a:t>
            </a:r>
            <a:r>
              <a:rPr lang="en-SG" sz="2400" b="1" dirty="0">
                <a:solidFill>
                  <a:schemeClr val="bg1"/>
                </a:solidFill>
                <a:latin typeface="Cambria" panose="02040503050406030204" pitchFamily="18" charset="0"/>
              </a:rPr>
              <a:t> his grace, whereby they might have been enlightened in their understanding, and wrought upon their hearts; but sometimes also </a:t>
            </a:r>
            <a:r>
              <a:rPr lang="en-SG" sz="2400" b="1" dirty="0" err="1">
                <a:solidFill>
                  <a:schemeClr val="bg1"/>
                </a:solidFill>
                <a:latin typeface="Cambria" panose="02040503050406030204" pitchFamily="18" charset="0"/>
              </a:rPr>
              <a:t>withdraweth</a:t>
            </a:r>
            <a:r>
              <a:rPr lang="en-SG" sz="2400" b="1" dirty="0">
                <a:solidFill>
                  <a:schemeClr val="bg1"/>
                </a:solidFill>
                <a:latin typeface="Cambria" panose="02040503050406030204" pitchFamily="18" charset="0"/>
              </a:rPr>
              <a:t> the gifts which they had, and </a:t>
            </a:r>
            <a:r>
              <a:rPr lang="en-SG" sz="2400" b="1" dirty="0" err="1">
                <a:solidFill>
                  <a:schemeClr val="bg1"/>
                </a:solidFill>
                <a:latin typeface="Cambria" panose="02040503050406030204" pitchFamily="18" charset="0"/>
              </a:rPr>
              <a:t>exposeth</a:t>
            </a:r>
            <a:r>
              <a:rPr lang="en-SG" sz="2400" b="1" dirty="0">
                <a:solidFill>
                  <a:schemeClr val="bg1"/>
                </a:solidFill>
                <a:latin typeface="Cambria" panose="02040503050406030204" pitchFamily="18" charset="0"/>
              </a:rPr>
              <a:t> them to such objects as their corruption makes occasion of sin; and withal, gives them over to their own lusts, the temptations of the world, and the power of Satan, whereby it comes to pass that they harden themselves, under those means which God </a:t>
            </a:r>
            <a:r>
              <a:rPr lang="en-SG" sz="2400" b="1" dirty="0" err="1">
                <a:solidFill>
                  <a:schemeClr val="bg1"/>
                </a:solidFill>
                <a:latin typeface="Cambria" panose="02040503050406030204" pitchFamily="18" charset="0"/>
              </a:rPr>
              <a:t>useth</a:t>
            </a:r>
            <a:r>
              <a:rPr lang="en-SG" sz="2400" b="1" dirty="0">
                <a:solidFill>
                  <a:schemeClr val="bg1"/>
                </a:solidFill>
                <a:latin typeface="Cambria" panose="02040503050406030204" pitchFamily="18" charset="0"/>
              </a:rPr>
              <a:t> for the softening of others. </a:t>
            </a:r>
          </a:p>
          <a:p>
            <a:pPr algn="just"/>
            <a:r>
              <a:rPr lang="en-SG" sz="2400" b="1" dirty="0">
                <a:solidFill>
                  <a:srgbClr val="FFFF00"/>
                </a:solidFill>
                <a:latin typeface="Cambria" panose="02040503050406030204" pitchFamily="18" charset="0"/>
              </a:rPr>
              <a:t>(Romans 1:24-26, 28; </a:t>
            </a:r>
            <a:r>
              <a:rPr lang="en-SG" sz="2400" b="1" u="sng" dirty="0">
                <a:solidFill>
                  <a:srgbClr val="FFFF00"/>
                </a:solidFill>
                <a:latin typeface="Cambria" panose="02040503050406030204" pitchFamily="18" charset="0"/>
              </a:rPr>
              <a:t>Romans 11:7-8</a:t>
            </a:r>
            <a:r>
              <a:rPr lang="en-SG" sz="2400" b="1" dirty="0">
                <a:solidFill>
                  <a:srgbClr val="FFFF00"/>
                </a:solidFill>
                <a:latin typeface="Cambria" panose="02040503050406030204" pitchFamily="18" charset="0"/>
              </a:rPr>
              <a:t>; Deuteronomy 29:4; Matthew 13:2; Deuteronomy 2:20; 2 Kings 8:12-13; Psalm 81:11-12; 2 Thessalonians 2:10-12; Exodus 8:15, 32; Isaiah 6:9-10; 1 Peter 2:7-8)</a:t>
            </a:r>
          </a:p>
        </p:txBody>
      </p:sp>
    </p:spTree>
    <p:extLst>
      <p:ext uri="{BB962C8B-B14F-4D97-AF65-F5344CB8AC3E}">
        <p14:creationId xmlns:p14="http://schemas.microsoft.com/office/powerpoint/2010/main" val="1725134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4154984"/>
          </a:xfrm>
          <a:prstGeom prst="rect">
            <a:avLst/>
          </a:prstGeom>
        </p:spPr>
        <p:txBody>
          <a:bodyPr wrap="square">
            <a:spAutoFit/>
          </a:bodyPr>
          <a:lstStyle/>
          <a:p>
            <a:pPr algn="just"/>
            <a:r>
              <a:rPr lang="en-SG" sz="2400" b="1" dirty="0">
                <a:solidFill>
                  <a:schemeClr val="bg1"/>
                </a:solidFill>
                <a:latin typeface="Cambria" panose="02040503050406030204" pitchFamily="18" charset="0"/>
              </a:rPr>
              <a:t>6. As for those wicked and ungodly men whom God, as the righteous judge, for former sin doth blind and harden; from them he not only </a:t>
            </a:r>
            <a:r>
              <a:rPr lang="en-SG" sz="2400" b="1" dirty="0" err="1">
                <a:solidFill>
                  <a:schemeClr val="bg1"/>
                </a:solidFill>
                <a:latin typeface="Cambria" panose="02040503050406030204" pitchFamily="18" charset="0"/>
              </a:rPr>
              <a:t>withholdeth</a:t>
            </a:r>
            <a:r>
              <a:rPr lang="en-SG" sz="2400" b="1" dirty="0">
                <a:solidFill>
                  <a:schemeClr val="bg1"/>
                </a:solidFill>
                <a:latin typeface="Cambria" panose="02040503050406030204" pitchFamily="18" charset="0"/>
              </a:rPr>
              <a:t> his grace, whereby they might have been enlightened in their understanding, and wrought upon their hearts; but sometimes also </a:t>
            </a:r>
            <a:r>
              <a:rPr lang="en-SG" sz="2400" b="1" dirty="0" err="1">
                <a:solidFill>
                  <a:schemeClr val="bg1"/>
                </a:solidFill>
                <a:latin typeface="Cambria" panose="02040503050406030204" pitchFamily="18" charset="0"/>
              </a:rPr>
              <a:t>withdraweth</a:t>
            </a:r>
            <a:r>
              <a:rPr lang="en-SG" sz="2400" b="1" dirty="0">
                <a:solidFill>
                  <a:schemeClr val="bg1"/>
                </a:solidFill>
                <a:latin typeface="Cambria" panose="02040503050406030204" pitchFamily="18" charset="0"/>
              </a:rPr>
              <a:t> the gifts which they had, and </a:t>
            </a:r>
            <a:r>
              <a:rPr lang="en-SG" sz="2400" b="1" dirty="0" err="1">
                <a:solidFill>
                  <a:schemeClr val="bg1"/>
                </a:solidFill>
                <a:latin typeface="Cambria" panose="02040503050406030204" pitchFamily="18" charset="0"/>
              </a:rPr>
              <a:t>exposeth</a:t>
            </a:r>
            <a:r>
              <a:rPr lang="en-SG" sz="2400" b="1" dirty="0">
                <a:solidFill>
                  <a:schemeClr val="bg1"/>
                </a:solidFill>
                <a:latin typeface="Cambria" panose="02040503050406030204" pitchFamily="18" charset="0"/>
              </a:rPr>
              <a:t> them to such objects as their corruption makes occasion of sin; and withal, gives them over to their own lusts, the temptations of the world, and the power of Satan, whereby it comes to pass that they harden themselves, under those means which God </a:t>
            </a:r>
            <a:r>
              <a:rPr lang="en-SG" sz="2400" b="1" dirty="0" err="1">
                <a:solidFill>
                  <a:schemeClr val="bg1"/>
                </a:solidFill>
                <a:latin typeface="Cambria" panose="02040503050406030204" pitchFamily="18" charset="0"/>
              </a:rPr>
              <a:t>useth</a:t>
            </a:r>
            <a:r>
              <a:rPr lang="en-SG" sz="2400" b="1" dirty="0">
                <a:solidFill>
                  <a:schemeClr val="bg1"/>
                </a:solidFill>
                <a:latin typeface="Cambria" panose="02040503050406030204" pitchFamily="18" charset="0"/>
              </a:rPr>
              <a:t> for the softening of others. </a:t>
            </a:r>
          </a:p>
          <a:p>
            <a:pPr algn="just"/>
            <a:r>
              <a:rPr lang="en-SG" sz="2400" b="1" dirty="0">
                <a:solidFill>
                  <a:srgbClr val="FFFF00"/>
                </a:solidFill>
                <a:latin typeface="Cambria" panose="02040503050406030204" pitchFamily="18" charset="0"/>
              </a:rPr>
              <a:t>(Romans 1:24-26, 28; Romans 11:7-8; Deuteronomy 29:4; Matthew 13:2; Deuteronomy 2:20; 2 Kings 8:12-13; </a:t>
            </a:r>
            <a:r>
              <a:rPr lang="en-SG" sz="2400" b="1" u="sng" dirty="0">
                <a:solidFill>
                  <a:srgbClr val="FFFF00"/>
                </a:solidFill>
                <a:latin typeface="Cambria" panose="02040503050406030204" pitchFamily="18" charset="0"/>
              </a:rPr>
              <a:t>Psalm 81:11-12</a:t>
            </a:r>
            <a:r>
              <a:rPr lang="en-SG" sz="2400" b="1" dirty="0">
                <a:solidFill>
                  <a:srgbClr val="FFFF00"/>
                </a:solidFill>
                <a:latin typeface="Cambria" panose="02040503050406030204" pitchFamily="18" charset="0"/>
              </a:rPr>
              <a:t>; 2 Thessalonians 2:10-12; Exodus 8:15, 32; Isaiah 6:9-10; 1 Peter 2:7-8)</a:t>
            </a:r>
          </a:p>
        </p:txBody>
      </p:sp>
    </p:spTree>
    <p:extLst>
      <p:ext uri="{BB962C8B-B14F-4D97-AF65-F5344CB8AC3E}">
        <p14:creationId xmlns:p14="http://schemas.microsoft.com/office/powerpoint/2010/main" val="4221063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4154984"/>
          </a:xfrm>
          <a:prstGeom prst="rect">
            <a:avLst/>
          </a:prstGeom>
        </p:spPr>
        <p:txBody>
          <a:bodyPr wrap="square">
            <a:spAutoFit/>
          </a:bodyPr>
          <a:lstStyle/>
          <a:p>
            <a:pPr algn="just"/>
            <a:r>
              <a:rPr lang="en-SG" sz="2400" b="1" dirty="0">
                <a:solidFill>
                  <a:schemeClr val="bg1"/>
                </a:solidFill>
                <a:latin typeface="Cambria" panose="02040503050406030204" pitchFamily="18" charset="0"/>
              </a:rPr>
              <a:t>6. As for those wicked and ungodly men whom God, as the righteous judge, for former sin doth blind and harden; from them he not only </a:t>
            </a:r>
            <a:r>
              <a:rPr lang="en-SG" sz="2400" b="1" dirty="0" err="1">
                <a:solidFill>
                  <a:schemeClr val="bg1"/>
                </a:solidFill>
                <a:latin typeface="Cambria" panose="02040503050406030204" pitchFamily="18" charset="0"/>
              </a:rPr>
              <a:t>withholdeth</a:t>
            </a:r>
            <a:r>
              <a:rPr lang="en-SG" sz="2400" b="1" dirty="0">
                <a:solidFill>
                  <a:schemeClr val="bg1"/>
                </a:solidFill>
                <a:latin typeface="Cambria" panose="02040503050406030204" pitchFamily="18" charset="0"/>
              </a:rPr>
              <a:t> his grace, whereby they might have been enlightened in their understanding, and wrought upon their hearts; but sometimes also </a:t>
            </a:r>
            <a:r>
              <a:rPr lang="en-SG" sz="2400" b="1" dirty="0" err="1">
                <a:solidFill>
                  <a:schemeClr val="bg1"/>
                </a:solidFill>
                <a:latin typeface="Cambria" panose="02040503050406030204" pitchFamily="18" charset="0"/>
              </a:rPr>
              <a:t>withdraweth</a:t>
            </a:r>
            <a:r>
              <a:rPr lang="en-SG" sz="2400" b="1" dirty="0">
                <a:solidFill>
                  <a:schemeClr val="bg1"/>
                </a:solidFill>
                <a:latin typeface="Cambria" panose="02040503050406030204" pitchFamily="18" charset="0"/>
              </a:rPr>
              <a:t> the gifts which they had, and </a:t>
            </a:r>
            <a:r>
              <a:rPr lang="en-SG" sz="2400" b="1" dirty="0" err="1">
                <a:solidFill>
                  <a:schemeClr val="bg1"/>
                </a:solidFill>
                <a:latin typeface="Cambria" panose="02040503050406030204" pitchFamily="18" charset="0"/>
              </a:rPr>
              <a:t>exposeth</a:t>
            </a:r>
            <a:r>
              <a:rPr lang="en-SG" sz="2400" b="1" dirty="0">
                <a:solidFill>
                  <a:schemeClr val="bg1"/>
                </a:solidFill>
                <a:latin typeface="Cambria" panose="02040503050406030204" pitchFamily="18" charset="0"/>
              </a:rPr>
              <a:t> them to such objects as their corruption makes occasion of sin; and withal, gives them over to their own lusts, the temptations of the world, and the power of Satan, whereby it comes to pass that they harden themselves, under those means which God </a:t>
            </a:r>
            <a:r>
              <a:rPr lang="en-SG" sz="2400" b="1" dirty="0" err="1">
                <a:solidFill>
                  <a:schemeClr val="bg1"/>
                </a:solidFill>
                <a:latin typeface="Cambria" panose="02040503050406030204" pitchFamily="18" charset="0"/>
              </a:rPr>
              <a:t>useth</a:t>
            </a:r>
            <a:r>
              <a:rPr lang="en-SG" sz="2400" b="1" dirty="0">
                <a:solidFill>
                  <a:schemeClr val="bg1"/>
                </a:solidFill>
                <a:latin typeface="Cambria" panose="02040503050406030204" pitchFamily="18" charset="0"/>
              </a:rPr>
              <a:t> for the softening of others. </a:t>
            </a:r>
          </a:p>
          <a:p>
            <a:pPr algn="just"/>
            <a:r>
              <a:rPr lang="en-SG" sz="2400" b="1" dirty="0">
                <a:solidFill>
                  <a:srgbClr val="FFFF00"/>
                </a:solidFill>
                <a:latin typeface="Cambria" panose="02040503050406030204" pitchFamily="18" charset="0"/>
              </a:rPr>
              <a:t>(Romans 1:24-26, 28; Romans 11:7-8; Deuteronomy 29:4; Matthew 13:2; Deuteronomy 2:20; 2 Kings 8:12-13; Psalm 81:11-12; </a:t>
            </a:r>
            <a:r>
              <a:rPr lang="en-SG" sz="2400" b="1" u="sng" dirty="0">
                <a:solidFill>
                  <a:srgbClr val="FFFF00"/>
                </a:solidFill>
                <a:latin typeface="Cambria" panose="02040503050406030204" pitchFamily="18" charset="0"/>
              </a:rPr>
              <a:t>2 Thessalonians 2:10-12</a:t>
            </a:r>
            <a:r>
              <a:rPr lang="en-SG" sz="2400" b="1" dirty="0">
                <a:solidFill>
                  <a:srgbClr val="FFFF00"/>
                </a:solidFill>
                <a:latin typeface="Cambria" panose="02040503050406030204" pitchFamily="18" charset="0"/>
              </a:rPr>
              <a:t>; Exodus 8:15, 32; Isaiah 6:9-10; 1 Peter 2:7-8)</a:t>
            </a:r>
          </a:p>
        </p:txBody>
      </p:sp>
    </p:spTree>
    <p:extLst>
      <p:ext uri="{BB962C8B-B14F-4D97-AF65-F5344CB8AC3E}">
        <p14:creationId xmlns:p14="http://schemas.microsoft.com/office/powerpoint/2010/main" val="2397094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4154984"/>
          </a:xfrm>
          <a:prstGeom prst="rect">
            <a:avLst/>
          </a:prstGeom>
        </p:spPr>
        <p:txBody>
          <a:bodyPr wrap="square">
            <a:spAutoFit/>
          </a:bodyPr>
          <a:lstStyle/>
          <a:p>
            <a:pPr algn="just"/>
            <a:r>
              <a:rPr lang="en-SG" sz="2400" b="1" dirty="0">
                <a:solidFill>
                  <a:schemeClr val="bg1"/>
                </a:solidFill>
                <a:latin typeface="Cambria" panose="02040503050406030204" pitchFamily="18" charset="0"/>
              </a:rPr>
              <a:t>6. As for those wicked and ungodly men whom God, as the righteous judge, for former sin doth blind and harden; from them he not only </a:t>
            </a:r>
            <a:r>
              <a:rPr lang="en-SG" sz="2400" b="1" dirty="0" err="1">
                <a:solidFill>
                  <a:schemeClr val="bg1"/>
                </a:solidFill>
                <a:latin typeface="Cambria" panose="02040503050406030204" pitchFamily="18" charset="0"/>
              </a:rPr>
              <a:t>withholdeth</a:t>
            </a:r>
            <a:r>
              <a:rPr lang="en-SG" sz="2400" b="1" dirty="0">
                <a:solidFill>
                  <a:schemeClr val="bg1"/>
                </a:solidFill>
                <a:latin typeface="Cambria" panose="02040503050406030204" pitchFamily="18" charset="0"/>
              </a:rPr>
              <a:t> his grace, whereby they might have been enlightened in their understanding, and wrought upon their hearts; but sometimes also </a:t>
            </a:r>
            <a:r>
              <a:rPr lang="en-SG" sz="2400" b="1" dirty="0" err="1">
                <a:solidFill>
                  <a:schemeClr val="bg1"/>
                </a:solidFill>
                <a:latin typeface="Cambria" panose="02040503050406030204" pitchFamily="18" charset="0"/>
              </a:rPr>
              <a:t>withdraweth</a:t>
            </a:r>
            <a:r>
              <a:rPr lang="en-SG" sz="2400" b="1" dirty="0">
                <a:solidFill>
                  <a:schemeClr val="bg1"/>
                </a:solidFill>
                <a:latin typeface="Cambria" panose="02040503050406030204" pitchFamily="18" charset="0"/>
              </a:rPr>
              <a:t> the gifts which they had, and </a:t>
            </a:r>
            <a:r>
              <a:rPr lang="en-SG" sz="2400" b="1" dirty="0" err="1">
                <a:solidFill>
                  <a:schemeClr val="bg1"/>
                </a:solidFill>
                <a:latin typeface="Cambria" panose="02040503050406030204" pitchFamily="18" charset="0"/>
              </a:rPr>
              <a:t>exposeth</a:t>
            </a:r>
            <a:r>
              <a:rPr lang="en-SG" sz="2400" b="1" dirty="0">
                <a:solidFill>
                  <a:schemeClr val="bg1"/>
                </a:solidFill>
                <a:latin typeface="Cambria" panose="02040503050406030204" pitchFamily="18" charset="0"/>
              </a:rPr>
              <a:t> them to such objects as their corruption makes occasion of sin; and withal, gives them over to their own lusts, the temptations of the world, and the power of Satan, whereby it comes to pass that they harden themselves, under those means which God </a:t>
            </a:r>
            <a:r>
              <a:rPr lang="en-SG" sz="2400" b="1" dirty="0" err="1">
                <a:solidFill>
                  <a:schemeClr val="bg1"/>
                </a:solidFill>
                <a:latin typeface="Cambria" panose="02040503050406030204" pitchFamily="18" charset="0"/>
              </a:rPr>
              <a:t>useth</a:t>
            </a:r>
            <a:r>
              <a:rPr lang="en-SG" sz="2400" b="1" dirty="0">
                <a:solidFill>
                  <a:schemeClr val="bg1"/>
                </a:solidFill>
                <a:latin typeface="Cambria" panose="02040503050406030204" pitchFamily="18" charset="0"/>
              </a:rPr>
              <a:t> for the softening of others. </a:t>
            </a:r>
          </a:p>
          <a:p>
            <a:pPr algn="just"/>
            <a:r>
              <a:rPr lang="en-SG" sz="2400" b="1" dirty="0">
                <a:solidFill>
                  <a:srgbClr val="FFFF00"/>
                </a:solidFill>
                <a:latin typeface="Cambria" panose="02040503050406030204" pitchFamily="18" charset="0"/>
              </a:rPr>
              <a:t>(Romans 1:24-26, 28; Romans 11:7-8; Deuteronomy 29:4; Matthew 13:2; Deuteronomy 2:20; 2 Kings 8:12-13; Psalm 81:11-12; 2 Thessalonians 2:10-12; Exodus 8:15, 32; Isaiah 6:9-10; </a:t>
            </a:r>
            <a:r>
              <a:rPr lang="en-SG" sz="2400" b="1" u="sng" dirty="0">
                <a:solidFill>
                  <a:srgbClr val="FFFF00"/>
                </a:solidFill>
                <a:latin typeface="Cambria" panose="02040503050406030204" pitchFamily="18" charset="0"/>
              </a:rPr>
              <a:t>1 Peter 2:7-8</a:t>
            </a:r>
            <a:r>
              <a:rPr lang="en-SG" sz="2400" b="1" dirty="0">
                <a:solidFill>
                  <a:srgbClr val="FFFF00"/>
                </a:solidFill>
                <a:latin typeface="Cambria" panose="02040503050406030204" pitchFamily="18" charset="0"/>
              </a:rPr>
              <a:t>)</a:t>
            </a:r>
          </a:p>
        </p:txBody>
      </p:sp>
      <p:sp>
        <p:nvSpPr>
          <p:cNvPr id="2" name="Rectangle 1">
            <a:extLst>
              <a:ext uri="{FF2B5EF4-FFF2-40B4-BE49-F238E27FC236}">
                <a16:creationId xmlns:a16="http://schemas.microsoft.com/office/drawing/2014/main" id="{FFA70ACB-A401-2D45-9982-1FCBF983224D}"/>
              </a:ext>
            </a:extLst>
          </p:cNvPr>
          <p:cNvSpPr/>
          <p:nvPr/>
        </p:nvSpPr>
        <p:spPr>
          <a:xfrm>
            <a:off x="257175" y="4507839"/>
            <a:ext cx="11601448" cy="2308324"/>
          </a:xfrm>
          <a:prstGeom prst="rect">
            <a:avLst/>
          </a:prstGeom>
        </p:spPr>
        <p:txBody>
          <a:bodyPr wrap="square">
            <a:spAutoFit/>
          </a:bodyPr>
          <a:lstStyle/>
          <a:p>
            <a:pPr algn="ctr"/>
            <a:r>
              <a:rPr lang="en-SG" b="1" baseline="30000" dirty="0">
                <a:solidFill>
                  <a:srgbClr val="000000"/>
                </a:solidFill>
                <a:latin typeface="Arial" panose="020B0604020202020204" pitchFamily="34" charset="0"/>
              </a:rPr>
              <a:t>14</a:t>
            </a:r>
            <a:r>
              <a:rPr lang="en-SG" sz="2400" b="1" i="1" baseline="30000" dirty="0">
                <a:solidFill>
                  <a:schemeClr val="bg1"/>
                </a:solidFill>
                <a:latin typeface="Cambria" panose="02040503050406030204" pitchFamily="18" charset="0"/>
              </a:rPr>
              <a:t>  14 </a:t>
            </a:r>
            <a:r>
              <a:rPr lang="en-SG" sz="2400" b="1" i="1" dirty="0">
                <a:solidFill>
                  <a:schemeClr val="bg1"/>
                </a:solidFill>
                <a:latin typeface="Cambria" panose="02040503050406030204" pitchFamily="18" charset="0"/>
              </a:rPr>
              <a:t>Now thanks be to God who always leads us in triumph in Christ, and through us diffuses the fragrance of His knowledge in every place. </a:t>
            </a:r>
            <a:r>
              <a:rPr lang="en-SG" sz="2400" b="1" baseline="30000" dirty="0">
                <a:solidFill>
                  <a:schemeClr val="bg1"/>
                </a:solidFill>
                <a:latin typeface="Cambria" panose="02040503050406030204" pitchFamily="18" charset="0"/>
              </a:rPr>
              <a:t>15</a:t>
            </a:r>
            <a:r>
              <a:rPr lang="en-SG" sz="2400" b="1" i="1" baseline="30000" dirty="0">
                <a:solidFill>
                  <a:schemeClr val="bg1"/>
                </a:solidFill>
                <a:latin typeface="Cambria" panose="02040503050406030204" pitchFamily="18" charset="0"/>
              </a:rPr>
              <a:t> </a:t>
            </a:r>
            <a:r>
              <a:rPr lang="en-SG" sz="2400" b="1" i="1" dirty="0">
                <a:solidFill>
                  <a:schemeClr val="bg1"/>
                </a:solidFill>
                <a:latin typeface="Cambria" panose="02040503050406030204" pitchFamily="18" charset="0"/>
              </a:rPr>
              <a:t>For we are to God the fragrance of Christ among those who are being saved and among those who are perishing.</a:t>
            </a:r>
            <a:r>
              <a:rPr lang="en-SG" sz="2400" b="1" dirty="0">
                <a:solidFill>
                  <a:schemeClr val="bg1"/>
                </a:solidFill>
                <a:latin typeface="Cambria" panose="02040503050406030204" pitchFamily="18" charset="0"/>
              </a:rPr>
              <a:t> </a:t>
            </a:r>
            <a:r>
              <a:rPr lang="en-SG" sz="2400" b="1" baseline="30000" dirty="0">
                <a:solidFill>
                  <a:schemeClr val="bg1"/>
                </a:solidFill>
                <a:latin typeface="Cambria" panose="02040503050406030204" pitchFamily="18" charset="0"/>
              </a:rPr>
              <a:t>16 </a:t>
            </a:r>
            <a:r>
              <a:rPr lang="en-SG" sz="2400" b="1" i="1" dirty="0">
                <a:solidFill>
                  <a:schemeClr val="bg1"/>
                </a:solidFill>
                <a:latin typeface="Cambria" panose="02040503050406030204" pitchFamily="18" charset="0"/>
              </a:rPr>
              <a:t>To the one we are the aroma of death leading to death, and to the other the aroma of life leading to life. And who is sufficient for these things?</a:t>
            </a:r>
          </a:p>
          <a:p>
            <a:pPr algn="ctr"/>
            <a:r>
              <a:rPr lang="en-SG" sz="2400" b="1" dirty="0">
                <a:solidFill>
                  <a:schemeClr val="bg1"/>
                </a:solidFill>
                <a:latin typeface="Cambria" panose="02040503050406030204" pitchFamily="18" charset="0"/>
              </a:rPr>
              <a:t>2 Corinthians 2</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70853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pic>
        <p:nvPicPr>
          <p:cNvPr id="8" name="Picture 7" descr="Text&#10;&#10;Description automatically generated">
            <a:extLst>
              <a:ext uri="{FF2B5EF4-FFF2-40B4-BE49-F238E27FC236}">
                <a16:creationId xmlns:a16="http://schemas.microsoft.com/office/drawing/2014/main" id="{790C56C7-7B99-DE41-A1C6-549BF0C2887B}"/>
              </a:ext>
            </a:extLst>
          </p:cNvPr>
          <p:cNvPicPr>
            <a:picLocks noChangeAspect="1"/>
          </p:cNvPicPr>
          <p:nvPr/>
        </p:nvPicPr>
        <p:blipFill>
          <a:blip r:embed="rId3"/>
          <a:stretch>
            <a:fillRect/>
          </a:stretch>
        </p:blipFill>
        <p:spPr>
          <a:xfrm>
            <a:off x="1" y="-46263"/>
            <a:ext cx="12192000" cy="6807457"/>
          </a:xfrm>
          <a:prstGeom prst="rect">
            <a:avLst/>
          </a:prstGeom>
        </p:spPr>
      </p:pic>
    </p:spTree>
    <p:extLst>
      <p:ext uri="{BB962C8B-B14F-4D97-AF65-F5344CB8AC3E}">
        <p14:creationId xmlns:p14="http://schemas.microsoft.com/office/powerpoint/2010/main" val="3698634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1569660"/>
          </a:xfrm>
          <a:prstGeom prst="rect">
            <a:avLst/>
          </a:prstGeom>
        </p:spPr>
        <p:txBody>
          <a:bodyPr wrap="square">
            <a:spAutoFit/>
          </a:bodyPr>
          <a:lstStyle/>
          <a:p>
            <a:pPr algn="just"/>
            <a:r>
              <a:rPr lang="en-SG" sz="2400" b="1" dirty="0">
                <a:solidFill>
                  <a:schemeClr val="bg1"/>
                </a:solidFill>
                <a:latin typeface="Cambria" panose="02040503050406030204" pitchFamily="18" charset="0"/>
              </a:rPr>
              <a:t>7. As the providence of God doth in general reach to all creatures, so after a more special manner it taketh care of his church, and </a:t>
            </a:r>
            <a:r>
              <a:rPr lang="en-SG" sz="2400" b="1" dirty="0" err="1">
                <a:solidFill>
                  <a:schemeClr val="bg1"/>
                </a:solidFill>
                <a:latin typeface="Cambria" panose="02040503050406030204" pitchFamily="18" charset="0"/>
              </a:rPr>
              <a:t>disposeth</a:t>
            </a:r>
            <a:r>
              <a:rPr lang="en-SG" sz="2400" b="1" dirty="0">
                <a:solidFill>
                  <a:schemeClr val="bg1"/>
                </a:solidFill>
                <a:latin typeface="Cambria" panose="02040503050406030204" pitchFamily="18" charset="0"/>
              </a:rPr>
              <a:t> of all things to the good thereof. </a:t>
            </a:r>
          </a:p>
          <a:p>
            <a:pPr algn="just"/>
            <a:r>
              <a:rPr lang="en-SG" sz="2400" b="1" dirty="0">
                <a:solidFill>
                  <a:srgbClr val="FFFF00"/>
                </a:solidFill>
                <a:latin typeface="Cambria" panose="02040503050406030204" pitchFamily="18" charset="0"/>
              </a:rPr>
              <a:t>(1 Timothy 4:10; Amos 9:8-9; Isaiah 43:3-5)</a:t>
            </a:r>
          </a:p>
        </p:txBody>
      </p:sp>
    </p:spTree>
    <p:extLst>
      <p:ext uri="{BB962C8B-B14F-4D97-AF65-F5344CB8AC3E}">
        <p14:creationId xmlns:p14="http://schemas.microsoft.com/office/powerpoint/2010/main" val="2908744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1569660"/>
          </a:xfrm>
          <a:prstGeom prst="rect">
            <a:avLst/>
          </a:prstGeom>
        </p:spPr>
        <p:txBody>
          <a:bodyPr wrap="square">
            <a:spAutoFit/>
          </a:bodyPr>
          <a:lstStyle/>
          <a:p>
            <a:pPr algn="just"/>
            <a:r>
              <a:rPr lang="en-SG" sz="2400" b="1" dirty="0">
                <a:solidFill>
                  <a:schemeClr val="bg1"/>
                </a:solidFill>
                <a:latin typeface="Cambria" panose="02040503050406030204" pitchFamily="18" charset="0"/>
              </a:rPr>
              <a:t>7. As the providence of God doth in general reach to all creatures, so after a more special manner it taketh care of his church, and </a:t>
            </a:r>
            <a:r>
              <a:rPr lang="en-SG" sz="2400" b="1" dirty="0" err="1">
                <a:solidFill>
                  <a:schemeClr val="bg1"/>
                </a:solidFill>
                <a:latin typeface="Cambria" panose="02040503050406030204" pitchFamily="18" charset="0"/>
              </a:rPr>
              <a:t>disposeth</a:t>
            </a:r>
            <a:r>
              <a:rPr lang="en-SG" sz="2400" b="1" dirty="0">
                <a:solidFill>
                  <a:schemeClr val="bg1"/>
                </a:solidFill>
                <a:latin typeface="Cambria" panose="02040503050406030204" pitchFamily="18" charset="0"/>
              </a:rPr>
              <a:t> of all things to the good thereof. </a:t>
            </a:r>
          </a:p>
          <a:p>
            <a:pPr algn="just"/>
            <a:r>
              <a:rPr lang="en-SG" sz="2400" b="1" dirty="0">
                <a:solidFill>
                  <a:srgbClr val="FFFF00"/>
                </a:solidFill>
                <a:latin typeface="Cambria" panose="02040503050406030204" pitchFamily="18" charset="0"/>
              </a:rPr>
              <a:t>(1 Timothy 4:10; </a:t>
            </a:r>
            <a:r>
              <a:rPr lang="en-SG" sz="2400" b="1" u="sng" dirty="0">
                <a:solidFill>
                  <a:srgbClr val="FFFF00"/>
                </a:solidFill>
                <a:latin typeface="Cambria" panose="02040503050406030204" pitchFamily="18" charset="0"/>
              </a:rPr>
              <a:t>Amos 9:8-9</a:t>
            </a:r>
            <a:r>
              <a:rPr lang="en-SG" sz="2400" b="1" dirty="0">
                <a:solidFill>
                  <a:srgbClr val="FFFF00"/>
                </a:solidFill>
                <a:latin typeface="Cambria" panose="02040503050406030204" pitchFamily="18" charset="0"/>
              </a:rPr>
              <a:t>; Isaiah 43:3-5)</a:t>
            </a:r>
          </a:p>
        </p:txBody>
      </p:sp>
    </p:spTree>
    <p:extLst>
      <p:ext uri="{BB962C8B-B14F-4D97-AF65-F5344CB8AC3E}">
        <p14:creationId xmlns:p14="http://schemas.microsoft.com/office/powerpoint/2010/main" val="216359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091F-AE12-C648-B106-37D0948DA26A}"/>
              </a:ext>
            </a:extLst>
          </p:cNvPr>
          <p:cNvSpPr>
            <a:spLocks noGrp="1"/>
          </p:cNvSpPr>
          <p:nvPr>
            <p:ph type="ctrTitle"/>
          </p:nvPr>
        </p:nvSpPr>
        <p:spPr>
          <a:xfrm>
            <a:off x="0" y="0"/>
            <a:ext cx="12192000" cy="3124200"/>
          </a:xfrm>
        </p:spPr>
        <p:txBody>
          <a:bodyPr>
            <a:noAutofit/>
          </a:bodyPr>
          <a:lstStyle/>
          <a:p>
            <a:pPr>
              <a:lnSpc>
                <a:spcPts val="3280"/>
              </a:lnSpc>
            </a:pPr>
            <a:br>
              <a:rPr lang="en-SG" sz="2400" b="1" dirty="0">
                <a:latin typeface="Cambria" panose="02040503050406030204" pitchFamily="18" charset="0"/>
              </a:rPr>
            </a:br>
            <a:r>
              <a:rPr lang="en-SG" sz="2800" b="1" dirty="0">
                <a:latin typeface="Cambria" panose="02040503050406030204" pitchFamily="18" charset="0"/>
              </a:rPr>
              <a:t>He is the only true God and Lord, for all places and powers are subject to his will, authority, and power (</a:t>
            </a:r>
            <a:r>
              <a:rPr lang="en-SG" sz="2800" b="1" dirty="0" err="1">
                <a:latin typeface="Cambria" panose="02040503050406030204" pitchFamily="18" charset="0"/>
              </a:rPr>
              <a:t>Pss</a:t>
            </a:r>
            <a:r>
              <a:rPr lang="en-SG" sz="2800" b="1" dirty="0">
                <a:latin typeface="Cambria" panose="02040503050406030204" pitchFamily="18" charset="0"/>
              </a:rPr>
              <a:t>. 95:3–5; 96:4–6; 97:5–9). </a:t>
            </a:r>
            <a:br>
              <a:rPr lang="en-SG" sz="2800" b="1" dirty="0">
                <a:latin typeface="Cambria" panose="02040503050406030204" pitchFamily="18" charset="0"/>
              </a:rPr>
            </a:br>
            <a:br>
              <a:rPr lang="en-SG" sz="2800" b="1" dirty="0">
                <a:latin typeface="Cambria" panose="02040503050406030204" pitchFamily="18" charset="0"/>
              </a:rPr>
            </a:br>
            <a:r>
              <a:rPr lang="en-SG" sz="2800" b="1" dirty="0">
                <a:latin typeface="Cambria" panose="02040503050406030204" pitchFamily="18" charset="0"/>
              </a:rPr>
              <a:t>William Plumer said, “We need never fear that God will be dethroned, or overreached, or defeated. He is the Most High [Ps. 9:2].” </a:t>
            </a:r>
            <a:br>
              <a:rPr lang="en-SG" sz="2400" b="1" dirty="0">
                <a:latin typeface="Cambria" panose="02040503050406030204" pitchFamily="18" charset="0"/>
              </a:rPr>
            </a:br>
            <a:endParaRPr lang="en-SG" sz="2400" b="1" dirty="0">
              <a:latin typeface="Cambria" panose="02040503050406030204" pitchFamily="18" charset="0"/>
            </a:endParaRPr>
          </a:p>
        </p:txBody>
      </p:sp>
      <p:sp>
        <p:nvSpPr>
          <p:cNvPr id="3" name="Title 1">
            <a:extLst>
              <a:ext uri="{FF2B5EF4-FFF2-40B4-BE49-F238E27FC236}">
                <a16:creationId xmlns:a16="http://schemas.microsoft.com/office/drawing/2014/main" id="{F0CFBA3C-2832-DE47-A411-ECBD4B864F64}"/>
              </a:ext>
            </a:extLst>
          </p:cNvPr>
          <p:cNvSpPr txBox="1">
            <a:spLocks/>
          </p:cNvSpPr>
          <p:nvPr/>
        </p:nvSpPr>
        <p:spPr>
          <a:xfrm>
            <a:off x="182880" y="3291840"/>
            <a:ext cx="11826240" cy="3429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ts val="3280"/>
              </a:lnSpc>
            </a:pPr>
            <a:br>
              <a:rPr lang="en-SG" sz="2400" b="1" dirty="0">
                <a:latin typeface="Cambria" panose="02040503050406030204" pitchFamily="18" charset="0"/>
              </a:rPr>
            </a:br>
            <a:br>
              <a:rPr lang="en-SG" sz="2400" b="1" dirty="0">
                <a:latin typeface="Cambria" panose="02040503050406030204" pitchFamily="18" charset="0"/>
              </a:rPr>
            </a:br>
            <a:r>
              <a:rPr lang="en-SG" sz="2800" b="1" i="1" dirty="0">
                <a:solidFill>
                  <a:srgbClr val="C00000"/>
                </a:solidFill>
                <a:latin typeface="Cambria" panose="02040503050406030204" pitchFamily="18" charset="0"/>
              </a:rPr>
              <a:t>The only way to study this doctrine . . .  </a:t>
            </a:r>
          </a:p>
          <a:p>
            <a:pPr algn="just">
              <a:lnSpc>
                <a:spcPts val="3280"/>
              </a:lnSpc>
            </a:pPr>
            <a:endParaRPr lang="en-SG" sz="2800" b="1" i="1" dirty="0">
              <a:solidFill>
                <a:srgbClr val="C00000"/>
              </a:solidFill>
              <a:latin typeface="Cambria" panose="02040503050406030204" pitchFamily="18" charset="0"/>
            </a:endParaRPr>
          </a:p>
          <a:p>
            <a:pPr algn="just">
              <a:lnSpc>
                <a:spcPts val="3280"/>
              </a:lnSpc>
            </a:pPr>
            <a:r>
              <a:rPr lang="en-SG" sz="2800" b="1" i="1" dirty="0">
                <a:solidFill>
                  <a:srgbClr val="C00000"/>
                </a:solidFill>
                <a:latin typeface="Cambria" panose="02040503050406030204" pitchFamily="18" charset="0"/>
              </a:rPr>
              <a:t>		is with a heart prostrate before God </a:t>
            </a:r>
          </a:p>
          <a:p>
            <a:pPr algn="just">
              <a:lnSpc>
                <a:spcPts val="3280"/>
              </a:lnSpc>
            </a:pPr>
            <a:endParaRPr lang="en-SG" sz="2800" b="1" i="1" dirty="0">
              <a:solidFill>
                <a:srgbClr val="C00000"/>
              </a:solidFill>
              <a:latin typeface="Cambria" panose="02040503050406030204" pitchFamily="18" charset="0"/>
            </a:endParaRPr>
          </a:p>
          <a:p>
            <a:pPr algn="just">
              <a:lnSpc>
                <a:spcPts val="3280"/>
              </a:lnSpc>
            </a:pPr>
            <a:r>
              <a:rPr lang="en-SG" sz="2800" b="1" i="1" dirty="0">
                <a:solidFill>
                  <a:srgbClr val="C00000"/>
                </a:solidFill>
                <a:latin typeface="Cambria" panose="02040503050406030204" pitchFamily="18" charset="0"/>
              </a:rPr>
              <a:t>				and a mouth confessing Him as Lord. </a:t>
            </a:r>
          </a:p>
          <a:p>
            <a:pPr>
              <a:lnSpc>
                <a:spcPts val="3280"/>
              </a:lnSpc>
            </a:pPr>
            <a:br>
              <a:rPr lang="en-SG" sz="2800" b="1" dirty="0">
                <a:solidFill>
                  <a:srgbClr val="C00000"/>
                </a:solidFill>
                <a:latin typeface="Cambria" panose="02040503050406030204" pitchFamily="18" charset="0"/>
              </a:rPr>
            </a:br>
            <a:br>
              <a:rPr lang="en-SG" sz="2800" b="1" dirty="0">
                <a:latin typeface="Cambria" panose="02040503050406030204" pitchFamily="18" charset="0"/>
              </a:rPr>
            </a:br>
            <a:r>
              <a:rPr lang="en-SG" sz="2800" b="1" dirty="0">
                <a:latin typeface="Cambria" panose="02040503050406030204" pitchFamily="18" charset="0"/>
              </a:rPr>
              <a:t>							Joel BEEKE</a:t>
            </a:r>
          </a:p>
        </p:txBody>
      </p:sp>
    </p:spTree>
    <p:extLst>
      <p:ext uri="{BB962C8B-B14F-4D97-AF65-F5344CB8AC3E}">
        <p14:creationId xmlns:p14="http://schemas.microsoft.com/office/powerpoint/2010/main" val="415232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1569660"/>
          </a:xfrm>
          <a:prstGeom prst="rect">
            <a:avLst/>
          </a:prstGeom>
        </p:spPr>
        <p:txBody>
          <a:bodyPr wrap="square">
            <a:spAutoFit/>
          </a:bodyPr>
          <a:lstStyle/>
          <a:p>
            <a:pPr algn="just"/>
            <a:r>
              <a:rPr lang="en-SG" sz="2400" b="1" dirty="0">
                <a:solidFill>
                  <a:schemeClr val="bg1"/>
                </a:solidFill>
                <a:latin typeface="Cambria" panose="02040503050406030204" pitchFamily="18" charset="0"/>
              </a:rPr>
              <a:t>7. As the providence of God doth in general reach to all creatures, so after a more special manner it taketh care of his church, and </a:t>
            </a:r>
            <a:r>
              <a:rPr lang="en-SG" sz="2400" b="1" dirty="0" err="1">
                <a:solidFill>
                  <a:schemeClr val="bg1"/>
                </a:solidFill>
                <a:latin typeface="Cambria" panose="02040503050406030204" pitchFamily="18" charset="0"/>
              </a:rPr>
              <a:t>disposeth</a:t>
            </a:r>
            <a:r>
              <a:rPr lang="en-SG" sz="2400" b="1" dirty="0">
                <a:solidFill>
                  <a:schemeClr val="bg1"/>
                </a:solidFill>
                <a:latin typeface="Cambria" panose="02040503050406030204" pitchFamily="18" charset="0"/>
              </a:rPr>
              <a:t> of all things to the good thereof. </a:t>
            </a:r>
          </a:p>
          <a:p>
            <a:pPr algn="just"/>
            <a:r>
              <a:rPr lang="en-SG" sz="2400" b="1" dirty="0">
                <a:solidFill>
                  <a:srgbClr val="FFFF00"/>
                </a:solidFill>
                <a:latin typeface="Cambria" panose="02040503050406030204" pitchFamily="18" charset="0"/>
              </a:rPr>
              <a:t>(1 Timothy 4:10; Amos 9:8-9; </a:t>
            </a:r>
            <a:r>
              <a:rPr lang="en-SG" sz="2400" b="1" u="sng" dirty="0">
                <a:solidFill>
                  <a:srgbClr val="FFFF00"/>
                </a:solidFill>
                <a:latin typeface="Cambria" panose="02040503050406030204" pitchFamily="18" charset="0"/>
              </a:rPr>
              <a:t>Isaiah 43:3-5</a:t>
            </a:r>
            <a:r>
              <a:rPr lang="en-SG" sz="2400" b="1" dirty="0">
                <a:solidFill>
                  <a:srgbClr val="FFFF00"/>
                </a:solidFill>
                <a:latin typeface="Cambria" panose="02040503050406030204" pitchFamily="18" charset="0"/>
              </a:rPr>
              <a:t>)</a:t>
            </a:r>
          </a:p>
        </p:txBody>
      </p:sp>
      <p:sp>
        <p:nvSpPr>
          <p:cNvPr id="4" name="Rectangle 3">
            <a:extLst>
              <a:ext uri="{FF2B5EF4-FFF2-40B4-BE49-F238E27FC236}">
                <a16:creationId xmlns:a16="http://schemas.microsoft.com/office/drawing/2014/main" id="{D709B68C-FA7A-AC4B-88D7-6E8B1698680B}"/>
              </a:ext>
            </a:extLst>
          </p:cNvPr>
          <p:cNvSpPr/>
          <p:nvPr/>
        </p:nvSpPr>
        <p:spPr>
          <a:xfrm>
            <a:off x="3706824" y="2604254"/>
            <a:ext cx="2595069" cy="461665"/>
          </a:xfrm>
          <a:prstGeom prst="rect">
            <a:avLst/>
          </a:prstGeom>
        </p:spPr>
        <p:txBody>
          <a:bodyPr wrap="none">
            <a:spAutoFit/>
          </a:bodyPr>
          <a:lstStyle/>
          <a:p>
            <a:r>
              <a:rPr lang="en-SG" sz="2400" b="1" dirty="0">
                <a:solidFill>
                  <a:schemeClr val="bg1"/>
                </a:solidFill>
                <a:latin typeface="Cambria" panose="02040503050406030204" pitchFamily="18" charset="0"/>
              </a:rPr>
              <a:t>ROMANS 8:28-30</a:t>
            </a:r>
            <a:endParaRPr lang="en-US" sz="2400" dirty="0">
              <a:solidFill>
                <a:schemeClr val="bg1"/>
              </a:solidFill>
            </a:endParaRPr>
          </a:p>
        </p:txBody>
      </p:sp>
      <p:sp>
        <p:nvSpPr>
          <p:cNvPr id="7" name="Rectangle 6">
            <a:extLst>
              <a:ext uri="{FF2B5EF4-FFF2-40B4-BE49-F238E27FC236}">
                <a16:creationId xmlns:a16="http://schemas.microsoft.com/office/drawing/2014/main" id="{80E7F002-594D-F04E-B703-55ED4E0050B9}"/>
              </a:ext>
            </a:extLst>
          </p:cNvPr>
          <p:cNvSpPr/>
          <p:nvPr/>
        </p:nvSpPr>
        <p:spPr>
          <a:xfrm>
            <a:off x="3706823" y="3788599"/>
            <a:ext cx="3932487" cy="461665"/>
          </a:xfrm>
          <a:prstGeom prst="rect">
            <a:avLst/>
          </a:prstGeom>
        </p:spPr>
        <p:txBody>
          <a:bodyPr wrap="none">
            <a:spAutoFit/>
          </a:bodyPr>
          <a:lstStyle/>
          <a:p>
            <a:r>
              <a:rPr lang="en-SG" sz="2400" b="1" dirty="0">
                <a:solidFill>
                  <a:schemeClr val="bg1"/>
                </a:solidFill>
                <a:latin typeface="Cambria" panose="02040503050406030204" pitchFamily="18" charset="0"/>
              </a:rPr>
              <a:t>EPHESIANS 1:11-12, 22-23</a:t>
            </a:r>
            <a:endParaRPr lang="en-US" sz="2400" dirty="0">
              <a:solidFill>
                <a:schemeClr val="bg1"/>
              </a:solidFill>
            </a:endParaRPr>
          </a:p>
        </p:txBody>
      </p:sp>
    </p:spTree>
    <p:extLst>
      <p:ext uri="{BB962C8B-B14F-4D97-AF65-F5344CB8AC3E}">
        <p14:creationId xmlns:p14="http://schemas.microsoft.com/office/powerpoint/2010/main" val="397484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1" y="91746"/>
            <a:ext cx="11601449" cy="584775"/>
          </a:xfrm>
          <a:prstGeom prst="rect">
            <a:avLst/>
          </a:prstGeom>
        </p:spPr>
        <p:txBody>
          <a:bodyPr wrap="square">
            <a:spAutoFit/>
          </a:bodyPr>
          <a:lstStyle/>
          <a:p>
            <a:pPr algn="ctr"/>
            <a:r>
              <a:rPr lang="en-SG" sz="3200" b="1" dirty="0">
                <a:solidFill>
                  <a:srgbClr val="FFFF00"/>
                </a:solidFill>
                <a:latin typeface="American Typewriter" panose="02090604020004020304" pitchFamily="18" charset="77"/>
              </a:rPr>
              <a:t>Last Session</a:t>
            </a:r>
          </a:p>
        </p:txBody>
      </p:sp>
      <p:sp>
        <p:nvSpPr>
          <p:cNvPr id="4" name="Rectangle 3">
            <a:extLst>
              <a:ext uri="{FF2B5EF4-FFF2-40B4-BE49-F238E27FC236}">
                <a16:creationId xmlns:a16="http://schemas.microsoft.com/office/drawing/2014/main" id="{5DDAFC7B-5A26-434D-BABA-D62EC1471824}"/>
              </a:ext>
            </a:extLst>
          </p:cNvPr>
          <p:cNvSpPr/>
          <p:nvPr/>
        </p:nvSpPr>
        <p:spPr>
          <a:xfrm>
            <a:off x="257172" y="809399"/>
            <a:ext cx="11601449" cy="1978042"/>
          </a:xfrm>
          <a:prstGeom prst="rect">
            <a:avLst/>
          </a:prstGeom>
        </p:spPr>
        <p:txBody>
          <a:bodyPr wrap="square">
            <a:spAutoFit/>
          </a:bodyPr>
          <a:lstStyle/>
          <a:p>
            <a:pPr algn="just">
              <a:lnSpc>
                <a:spcPts val="3000"/>
              </a:lnSpc>
            </a:pPr>
            <a:r>
              <a:rPr lang="en-SG" sz="2000" b="1" i="0" u="none" strike="noStrike" dirty="0">
                <a:solidFill>
                  <a:schemeClr val="bg1"/>
                </a:solidFill>
                <a:effectLst/>
                <a:latin typeface="Cambria" panose="02040503050406030204" pitchFamily="18" charset="0"/>
              </a:rPr>
              <a:t>C5 Para 1. </a:t>
            </a:r>
            <a:r>
              <a:rPr lang="en-SG" sz="2000" b="1" i="1" u="none" strike="noStrike" dirty="0">
                <a:solidFill>
                  <a:schemeClr val="bg1"/>
                </a:solidFill>
                <a:effectLst/>
                <a:latin typeface="Cambria" panose="02040503050406030204" pitchFamily="18" charset="0"/>
              </a:rPr>
              <a:t>God the good Creator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p:txBody>
      </p:sp>
      <p:sp>
        <p:nvSpPr>
          <p:cNvPr id="7" name="Rectangle 6">
            <a:extLst>
              <a:ext uri="{FF2B5EF4-FFF2-40B4-BE49-F238E27FC236}">
                <a16:creationId xmlns:a16="http://schemas.microsoft.com/office/drawing/2014/main" id="{DCD19FE9-082A-6648-B05D-2C95D79B96F7}"/>
              </a:ext>
            </a:extLst>
          </p:cNvPr>
          <p:cNvSpPr/>
          <p:nvPr/>
        </p:nvSpPr>
        <p:spPr>
          <a:xfrm>
            <a:off x="257172" y="3246677"/>
            <a:ext cx="11601449" cy="1593321"/>
          </a:xfrm>
          <a:prstGeom prst="rect">
            <a:avLst/>
          </a:prstGeom>
        </p:spPr>
        <p:txBody>
          <a:bodyPr wrap="square">
            <a:spAutoFit/>
          </a:bodyPr>
          <a:lstStyle/>
          <a:p>
            <a:pPr algn="just">
              <a:lnSpc>
                <a:spcPts val="3000"/>
              </a:lnSpc>
            </a:pPr>
            <a:r>
              <a:rPr lang="en-SG" sz="2000" b="1" dirty="0">
                <a:solidFill>
                  <a:srgbClr val="00FFEB"/>
                </a:solidFill>
                <a:latin typeface="Cambria" panose="02040503050406030204" pitchFamily="18" charset="0"/>
              </a:rPr>
              <a:t>C5 Para 2. </a:t>
            </a:r>
            <a:r>
              <a:rPr lang="en-SG" sz="2000" b="1" i="1" dirty="0">
                <a:solidFill>
                  <a:srgbClr val="00FFEB"/>
                </a:solidFill>
                <a:latin typeface="Cambria" panose="02040503050406030204" pitchFamily="18" charset="0"/>
              </a:rPr>
              <a:t>Although in relation to the foreknowledge and decree of God, the first cause, all things come to pass immutably and infallibly; so that there is not anything befalls any by chance, or without his providence; yet by the same providence he </a:t>
            </a:r>
            <a:r>
              <a:rPr lang="en-SG" sz="2000" b="1" i="1" dirty="0" err="1">
                <a:solidFill>
                  <a:srgbClr val="00FFEB"/>
                </a:solidFill>
                <a:latin typeface="Cambria" panose="02040503050406030204" pitchFamily="18" charset="0"/>
              </a:rPr>
              <a:t>ordereth</a:t>
            </a:r>
            <a:r>
              <a:rPr lang="en-SG" sz="2000" b="1" i="1" dirty="0">
                <a:solidFill>
                  <a:srgbClr val="00FFEB"/>
                </a:solidFill>
                <a:latin typeface="Cambria" panose="02040503050406030204" pitchFamily="18" charset="0"/>
              </a:rPr>
              <a:t> them to fall out according to the nature of second causes, either necessarily, freely, or contingently. </a:t>
            </a:r>
          </a:p>
        </p:txBody>
      </p:sp>
      <p:sp>
        <p:nvSpPr>
          <p:cNvPr id="8" name="Rectangle 7">
            <a:extLst>
              <a:ext uri="{FF2B5EF4-FFF2-40B4-BE49-F238E27FC236}">
                <a16:creationId xmlns:a16="http://schemas.microsoft.com/office/drawing/2014/main" id="{65A4C01C-1574-5C47-8057-EAC21700D275}"/>
              </a:ext>
            </a:extLst>
          </p:cNvPr>
          <p:cNvSpPr/>
          <p:nvPr/>
        </p:nvSpPr>
        <p:spPr>
          <a:xfrm>
            <a:off x="257172" y="5473849"/>
            <a:ext cx="11601449" cy="707886"/>
          </a:xfrm>
          <a:prstGeom prst="rect">
            <a:avLst/>
          </a:prstGeom>
        </p:spPr>
        <p:txBody>
          <a:bodyPr wrap="square">
            <a:spAutoFit/>
          </a:bodyPr>
          <a:lstStyle/>
          <a:p>
            <a:pPr algn="just"/>
            <a:r>
              <a:rPr lang="en-SG" sz="2000" b="1" dirty="0">
                <a:solidFill>
                  <a:srgbClr val="00FF00"/>
                </a:solidFill>
                <a:latin typeface="Cambria" panose="02040503050406030204" pitchFamily="18" charset="0"/>
              </a:rPr>
              <a:t>C5 Para 3. </a:t>
            </a:r>
            <a:r>
              <a:rPr lang="en-SG" sz="2000" b="1" i="1" dirty="0">
                <a:solidFill>
                  <a:srgbClr val="00FF00"/>
                </a:solidFill>
                <a:latin typeface="Cambria" panose="02040503050406030204" pitchFamily="18" charset="0"/>
              </a:rPr>
              <a:t>God, in His ordinary providence </a:t>
            </a:r>
            <a:r>
              <a:rPr lang="en-SG" sz="2000" b="1" i="1" dirty="0" err="1">
                <a:solidFill>
                  <a:srgbClr val="00FF00"/>
                </a:solidFill>
                <a:latin typeface="Cambria" panose="02040503050406030204" pitchFamily="18" charset="0"/>
              </a:rPr>
              <a:t>maketh</a:t>
            </a:r>
            <a:r>
              <a:rPr lang="en-SG" sz="2000" b="1" i="1" dirty="0">
                <a:solidFill>
                  <a:srgbClr val="00FF00"/>
                </a:solidFill>
                <a:latin typeface="Cambria" panose="02040503050406030204" pitchFamily="18" charset="0"/>
              </a:rPr>
              <a:t> use of means, yet is free to work without, above, and against them at his pleasure. </a:t>
            </a:r>
          </a:p>
        </p:txBody>
      </p:sp>
      <p:sp>
        <p:nvSpPr>
          <p:cNvPr id="2" name="TextBox 1">
            <a:extLst>
              <a:ext uri="{FF2B5EF4-FFF2-40B4-BE49-F238E27FC236}">
                <a16:creationId xmlns:a16="http://schemas.microsoft.com/office/drawing/2014/main" id="{097E51F7-413B-C54D-B6D7-00DE75D0B43D}"/>
              </a:ext>
            </a:extLst>
          </p:cNvPr>
          <p:cNvSpPr txBox="1"/>
          <p:nvPr/>
        </p:nvSpPr>
        <p:spPr>
          <a:xfrm>
            <a:off x="6202680" y="4609165"/>
            <a:ext cx="1723549" cy="461665"/>
          </a:xfrm>
          <a:prstGeom prst="rect">
            <a:avLst/>
          </a:prstGeom>
          <a:noFill/>
        </p:spPr>
        <p:txBody>
          <a:bodyPr wrap="none" rtlCol="0">
            <a:spAutoFit/>
          </a:bodyPr>
          <a:lstStyle/>
          <a:p>
            <a:r>
              <a:rPr lang="en-US" sz="2400" b="1" dirty="0">
                <a:solidFill>
                  <a:srgbClr val="FFFF00"/>
                </a:solidFill>
              </a:rPr>
              <a:t>==========</a:t>
            </a:r>
          </a:p>
        </p:txBody>
      </p:sp>
    </p:spTree>
    <p:extLst>
      <p:ext uri="{BB962C8B-B14F-4D97-AF65-F5344CB8AC3E}">
        <p14:creationId xmlns:p14="http://schemas.microsoft.com/office/powerpoint/2010/main" val="38569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5000"/>
                            </p:stCondLst>
                            <p:childTnLst>
                              <p:par>
                                <p:cTn id="13" presetID="10" presetClass="entr" presetSubtype="0"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4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0831837A-D835-354C-905E-3AE5B2206D2E}"/>
              </a:ext>
            </a:extLst>
          </p:cNvPr>
          <p:cNvPicPr>
            <a:picLocks noChangeAspect="1"/>
          </p:cNvPicPr>
          <p:nvPr/>
        </p:nvPicPr>
        <p:blipFill>
          <a:blip r:embed="rId2"/>
          <a:stretch>
            <a:fillRect/>
          </a:stretch>
        </p:blipFill>
        <p:spPr>
          <a:xfrm>
            <a:off x="2739935" y="643467"/>
            <a:ext cx="6712130" cy="5571066"/>
          </a:xfrm>
          <a:prstGeom prst="rect">
            <a:avLst/>
          </a:prstGeom>
        </p:spPr>
      </p:pic>
      <p:sp>
        <p:nvSpPr>
          <p:cNvPr id="8" name="Rectangle 7">
            <a:extLst>
              <a:ext uri="{FF2B5EF4-FFF2-40B4-BE49-F238E27FC236}">
                <a16:creationId xmlns:a16="http://schemas.microsoft.com/office/drawing/2014/main" id="{854D63E7-4EEA-9646-B8E9-4624F0C2E8C5}"/>
              </a:ext>
            </a:extLst>
          </p:cNvPr>
          <p:cNvSpPr/>
          <p:nvPr/>
        </p:nvSpPr>
        <p:spPr>
          <a:xfrm>
            <a:off x="2895600" y="3017520"/>
            <a:ext cx="6202680" cy="411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8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DCD19FE9-082A-6648-B05D-2C95D79B96F7}"/>
              </a:ext>
            </a:extLst>
          </p:cNvPr>
          <p:cNvSpPr/>
          <p:nvPr/>
        </p:nvSpPr>
        <p:spPr>
          <a:xfrm>
            <a:off x="150492" y="122477"/>
            <a:ext cx="11601449" cy="1989712"/>
          </a:xfrm>
          <a:prstGeom prst="rect">
            <a:avLst/>
          </a:prstGeom>
        </p:spPr>
        <p:txBody>
          <a:bodyPr wrap="square">
            <a:spAutoFit/>
          </a:bodyPr>
          <a:lstStyle/>
          <a:p>
            <a:pPr algn="just">
              <a:lnSpc>
                <a:spcPts val="3000"/>
              </a:lnSpc>
            </a:pPr>
            <a:r>
              <a:rPr lang="en-SG" sz="2400" b="1" dirty="0">
                <a:solidFill>
                  <a:srgbClr val="00FFEB"/>
                </a:solidFill>
                <a:latin typeface="Cambria" panose="02040503050406030204" pitchFamily="18" charset="0"/>
              </a:rPr>
              <a:t>C5 Para 2. </a:t>
            </a:r>
            <a:r>
              <a:rPr lang="en-SG" sz="2400" b="1" i="1" dirty="0">
                <a:solidFill>
                  <a:srgbClr val="00FFEB"/>
                </a:solidFill>
                <a:latin typeface="Cambria" panose="02040503050406030204" pitchFamily="18" charset="0"/>
              </a:rPr>
              <a:t>Although in relation to the foreknowledge and decree of God, the first cause, all things come to pass immutably and infallibly; so that there is not anything befalls any by chance, or without his providence; yet by the same providence he </a:t>
            </a:r>
            <a:r>
              <a:rPr lang="en-SG" sz="2400" b="1" i="1" dirty="0" err="1">
                <a:solidFill>
                  <a:srgbClr val="00FFEB"/>
                </a:solidFill>
                <a:latin typeface="Cambria" panose="02040503050406030204" pitchFamily="18" charset="0"/>
              </a:rPr>
              <a:t>ordereth</a:t>
            </a:r>
            <a:r>
              <a:rPr lang="en-SG" sz="2400" b="1" i="1" dirty="0">
                <a:solidFill>
                  <a:srgbClr val="00FFEB"/>
                </a:solidFill>
                <a:latin typeface="Cambria" panose="02040503050406030204" pitchFamily="18" charset="0"/>
              </a:rPr>
              <a:t> them to fall out according to the nature of second causes, either necessarily, freely, or contingently. </a:t>
            </a:r>
          </a:p>
        </p:txBody>
      </p:sp>
    </p:spTree>
    <p:extLst>
      <p:ext uri="{BB962C8B-B14F-4D97-AF65-F5344CB8AC3E}">
        <p14:creationId xmlns:p14="http://schemas.microsoft.com/office/powerpoint/2010/main" val="250136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DCD19FE9-082A-6648-B05D-2C95D79B96F7}"/>
              </a:ext>
            </a:extLst>
          </p:cNvPr>
          <p:cNvSpPr/>
          <p:nvPr/>
        </p:nvSpPr>
        <p:spPr>
          <a:xfrm>
            <a:off x="150492" y="122477"/>
            <a:ext cx="11601449" cy="1989712"/>
          </a:xfrm>
          <a:prstGeom prst="rect">
            <a:avLst/>
          </a:prstGeom>
        </p:spPr>
        <p:txBody>
          <a:bodyPr wrap="square">
            <a:spAutoFit/>
          </a:bodyPr>
          <a:lstStyle/>
          <a:p>
            <a:pPr algn="just">
              <a:lnSpc>
                <a:spcPts val="3000"/>
              </a:lnSpc>
            </a:pPr>
            <a:r>
              <a:rPr lang="en-SG" sz="2400" b="1" dirty="0">
                <a:solidFill>
                  <a:srgbClr val="00FFEB"/>
                </a:solidFill>
                <a:latin typeface="Cambria" panose="02040503050406030204" pitchFamily="18" charset="0"/>
              </a:rPr>
              <a:t>C5 Para 2. </a:t>
            </a:r>
            <a:r>
              <a:rPr lang="en-SG" sz="2400" b="1" i="1" dirty="0">
                <a:solidFill>
                  <a:srgbClr val="00FFEB"/>
                </a:solidFill>
                <a:latin typeface="Cambria" panose="02040503050406030204" pitchFamily="18" charset="0"/>
              </a:rPr>
              <a:t>Although in relation to the foreknowledge and decree of God, the first cause, all things come to pass immutably and infallibly; so that there is not anything befalls any by chance, or without his providence; yet by the same providence he </a:t>
            </a:r>
            <a:r>
              <a:rPr lang="en-SG" sz="2400" b="1" i="1" dirty="0" err="1">
                <a:solidFill>
                  <a:srgbClr val="00FFEB"/>
                </a:solidFill>
                <a:latin typeface="Cambria" panose="02040503050406030204" pitchFamily="18" charset="0"/>
              </a:rPr>
              <a:t>ordereth</a:t>
            </a:r>
            <a:r>
              <a:rPr lang="en-SG" sz="2400" b="1" i="1" dirty="0">
                <a:solidFill>
                  <a:srgbClr val="00FFEB"/>
                </a:solidFill>
                <a:latin typeface="Cambria" panose="02040503050406030204" pitchFamily="18" charset="0"/>
              </a:rPr>
              <a:t> them to fall out according to the nature of </a:t>
            </a:r>
            <a:r>
              <a:rPr lang="en-SG" sz="2400" b="1" i="1" dirty="0">
                <a:solidFill>
                  <a:srgbClr val="FFFF00"/>
                </a:solidFill>
                <a:latin typeface="Cambria" panose="02040503050406030204" pitchFamily="18" charset="0"/>
              </a:rPr>
              <a:t>second causes</a:t>
            </a:r>
            <a:r>
              <a:rPr lang="en-SG" sz="2400" b="1" i="1" dirty="0">
                <a:solidFill>
                  <a:srgbClr val="00FFEB"/>
                </a:solidFill>
                <a:latin typeface="Cambria" panose="02040503050406030204" pitchFamily="18" charset="0"/>
              </a:rPr>
              <a:t>, either necessarily, freely, or contingently. </a:t>
            </a:r>
          </a:p>
        </p:txBody>
      </p:sp>
    </p:spTree>
    <p:extLst>
      <p:ext uri="{BB962C8B-B14F-4D97-AF65-F5344CB8AC3E}">
        <p14:creationId xmlns:p14="http://schemas.microsoft.com/office/powerpoint/2010/main" val="2190834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6973</Words>
  <Application>Microsoft Macintosh PowerPoint</Application>
  <PresentationFormat>Widescreen</PresentationFormat>
  <Paragraphs>180</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American Typewriter</vt:lpstr>
      <vt:lpstr>Arial</vt:lpstr>
      <vt:lpstr>Calibri</vt:lpstr>
      <vt:lpstr>Calibri Light</vt:lpstr>
      <vt:lpstr>Cambria</vt:lpstr>
      <vt:lpstr>Office Theme</vt:lpstr>
      <vt:lpstr>Shalom School of Theology (SSOT) </vt:lpstr>
      <vt:lpstr>PowerPoint Presentation</vt:lpstr>
      <vt:lpstr>PowerPoint Presentation</vt:lpstr>
      <vt:lpstr>Without boundary or qualification, the Scriptures proclaim, “The Lord reigneth.”   God is in control of all things and all events, whether it is a great fish swallowing a disobedient man (Jonah 1:17) or a small fish being caught with a coin in its mouth just in time to pay the taxes of the one obedient man (Matt. 17:24–27).   God reigns in all places because He is God in all places—the omnipresent Lord.    </vt:lpstr>
      <vt:lpstr> He is the only true God and Lord, for all places and powers are subject to his will, authority, and power (Pss. 95:3–5; 96:4–6; 97:5–9).   William Plumer said, “We need never fear that God will be dethroned, or overreached, or defeated. He is the Most High [Ps. 9:2].”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Shalom School of Theology (SSOT) </dc:title>
  <dc:creator>En Yi WEI</dc:creator>
  <cp:lastModifiedBy>En Yi WEI</cp:lastModifiedBy>
  <cp:revision>10</cp:revision>
  <dcterms:created xsi:type="dcterms:W3CDTF">2021-03-26T09:45:40Z</dcterms:created>
  <dcterms:modified xsi:type="dcterms:W3CDTF">2021-03-28T22:10:34Z</dcterms:modified>
</cp:coreProperties>
</file>